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21" r:id="rId3"/>
    <p:sldId id="278" r:id="rId4"/>
    <p:sldId id="300" r:id="rId5"/>
    <p:sldId id="288" r:id="rId6"/>
    <p:sldId id="287" r:id="rId7"/>
    <p:sldId id="322" r:id="rId8"/>
    <p:sldId id="285" r:id="rId9"/>
    <p:sldId id="303" r:id="rId10"/>
    <p:sldId id="323" r:id="rId11"/>
    <p:sldId id="283" r:id="rId12"/>
    <p:sldId id="298" r:id="rId13"/>
    <p:sldId id="299" r:id="rId14"/>
    <p:sldId id="304" r:id="rId15"/>
    <p:sldId id="281" r:id="rId16"/>
    <p:sldId id="280" r:id="rId17"/>
    <p:sldId id="294" r:id="rId18"/>
    <p:sldId id="295" r:id="rId19"/>
    <p:sldId id="316" r:id="rId20"/>
    <p:sldId id="324" r:id="rId21"/>
    <p:sldId id="325" r:id="rId22"/>
    <p:sldId id="326" r:id="rId23"/>
    <p:sldId id="317" r:id="rId24"/>
    <p:sldId id="330" r:id="rId25"/>
    <p:sldId id="329" r:id="rId26"/>
    <p:sldId id="328" r:id="rId27"/>
    <p:sldId id="318" r:id="rId28"/>
    <p:sldId id="337" r:id="rId29"/>
    <p:sldId id="336" r:id="rId30"/>
    <p:sldId id="319" r:id="rId31"/>
    <p:sldId id="338" r:id="rId32"/>
    <p:sldId id="339" r:id="rId33"/>
    <p:sldId id="342" r:id="rId34"/>
    <p:sldId id="340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1111"/>
    <a:srgbClr val="3333FF"/>
    <a:srgbClr val="FF00FF"/>
    <a:srgbClr val="FF0066"/>
    <a:srgbClr val="66FF33"/>
    <a:srgbClr val="009900"/>
    <a:srgbClr val="CC0066"/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4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2267EF-314D-4BCF-9BFE-64E98826CAA4}" type="datetime9">
              <a:rPr lang="ru-RU"/>
              <a:pPr>
                <a:defRPr/>
              </a:pPr>
              <a:t>14.11.2019 13:07:38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B6C8CD-E3F4-47A4-A264-F7C7980DC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6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51BC2A-CDB5-4C0D-A2DF-C982177C5F14}" type="datetime9">
              <a:rPr lang="ru-RU"/>
              <a:pPr>
                <a:defRPr/>
              </a:pPr>
              <a:t>14.11.2019 13:07:38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81117DB-A702-4971-ACB9-EAAB3A4AB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123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239-F79C-4B6F-9A12-D9EC371BB662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8D93-41B3-4F21-AAFE-78270054F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5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6E66-7C11-4308-AE4C-6BA59870B584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27B04-D9E0-4C44-B9CD-8C043ED6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57BE-F9EE-49EF-A795-7EFC15E947A7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B405-C374-40DA-8875-1C0388C761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5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90C9-A5F2-4E39-BFA2-BACFC4059A1D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33745-B274-417D-A8E6-2A098D78B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4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C10D-5E0B-4DB1-A52B-95AC2A9FF9C4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9EFE6-DDDE-4529-B564-06419802B1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0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7A8-11ED-4147-AEEF-DD3F1B707169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C0448-196D-4985-8296-341D6C184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4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5B4D-32DC-46FE-8BCF-4558A9CC0658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DEB00-ADB4-473B-8D42-6868EC152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CF-FCB8-4A4A-9FD8-AF88FFAE5B22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077A-365A-4FF7-85C7-276FEAC2C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3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4B11-120D-4C21-A6F6-17B76D78E1EC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71BC3-2A83-4C7B-B0D2-DB44074ED4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AA07-17C6-4B68-BB09-258E285BC8D4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C9F0A-B2A0-4FA9-AAA3-23B6065BAC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E9A0-CD5C-488C-9ECA-CACF71833A68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43FB-6367-495A-8318-81B8DA68C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3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79DC29-6DA9-4B62-839D-841B4A67C352}" type="datetime1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C8989"/>
                </a:solidFill>
                <a:latin typeface="Calibri" pitchFamily="34" charset="0"/>
              </a:defRPr>
            </a:lvl1pPr>
          </a:lstStyle>
          <a:p>
            <a:fld id="{A3C40537-8F6E-46BA-A250-1AC94A0752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0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vecherka.su/pics/uploads/archive2006/042006/24042006/0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8;&#1072;&#1083;&#1072;&#1096;%20&#8470;2%20'&#1057;&#1083;&#1072;&#1074;&#1072;%20&#1048;&#1074;&#1072;&#1085;&#1072;%20&#1050;&#1086;&#1079;&#1083;&#1086;&#1074;&#1089;&#1082;&#1086;&#1075;&#1086;'.mp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ookin.org.ru/book/66323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www.char.ru/books/p123498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9;&#1077;%20&#1090;&#1072;&#1081;&#1085;&#1086;&#1077;%20&#1074;&#1089;&#1077;&#1075;&#1076;&#1072;%20&#1089;&#1090;&#1072;&#1085;&#1086;&#1074;&#1080;&#1090;&#1089;&#1103;%20&#1103;&#1074;&#1085;&#1099;&#1084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s3.uploads.ru/BdO9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/>
        </p:blipFill>
        <p:spPr bwMode="auto">
          <a:xfrm>
            <a:off x="25173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pic>
        <p:nvPicPr>
          <p:cNvPr id="2050" name="Picture 2" descr="http://home-ledi.ru/images/pics/%D1%82%D0%B5%D1%85%D0%BD%D0%B8%D0%BA%D0%B0_%D1%87%D1%82%D0%B5%D0%BD%D0%B8%D1%8F_%D0%B2_1_%D0%BA%D0%BB%D0%B0%D1%81%D1%81%D0%B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10" y="4498073"/>
            <a:ext cx="3668862" cy="27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571472" y="714356"/>
            <a:ext cx="7850080" cy="4758106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www.litmir.me/BookBinary/193688/1393309968/i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3294280" cy="4129132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2571744"/>
            <a:ext cx="426469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«</a:t>
            </a:r>
            <a:r>
              <a:rPr lang="ru-RU" sz="3200" b="1" cap="all" dirty="0" err="1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дениска</a:t>
            </a: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 </a:t>
            </a:r>
            <a:r>
              <a:rPr lang="ru-RU" sz="3200" b="1" cap="all" dirty="0" err="1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кораблёв</a:t>
            </a: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друг,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одноклассник,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cap="all" dirty="0" smtClean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или…?»</a:t>
            </a:r>
            <a:endParaRPr lang="ru-RU" sz="3200" b="1" cap="all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4F81BD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286644" y="4429132"/>
            <a:ext cx="527958" cy="43204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715272" y="4929198"/>
            <a:ext cx="198708" cy="15517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sz="2400" b="1" i="1" dirty="0" smtClean="0">
              <a:solidFill>
                <a:srgbClr val="FF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rgbClr val="F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В.Ю. Драгунского</a:t>
            </a:r>
            <a:endParaRPr lang="ru-RU" sz="2400" b="1" i="1" dirty="0">
              <a:solidFill>
                <a:srgbClr val="FF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b1861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8501">
            <a:off x="3524880" y="382165"/>
            <a:ext cx="15930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2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60648"/>
            <a:ext cx="7403529" cy="504056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Arial" charset="0"/>
                <a:cs typeface="Arial" charset="0"/>
              </a:rPr>
              <a:t>Драгунский</a:t>
            </a:r>
            <a:r>
              <a:rPr lang="ru-RU" altLang="ru-RU" b="1" dirty="0" smtClean="0">
                <a:latin typeface="Arial" charset="0"/>
                <a:cs typeface="Arial" charset="0"/>
              </a:rPr>
              <a:t> говорил: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63888" y="836712"/>
            <a:ext cx="5328592" cy="568863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«Смех – это радость.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Я даю его двумя руками.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Карманы моих   клоунских штанов набиты смехом.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Дети должны жить,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 они должны радоваться…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и я должен приносить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dirty="0" smtClean="0">
                <a:solidFill>
                  <a:srgbClr val="0033CC"/>
                </a:solidFill>
                <a:latin typeface="Comic Sans MS" pitchFamily="66" charset="0"/>
              </a:rPr>
              <a:t>радость детям»</a:t>
            </a:r>
          </a:p>
        </p:txBody>
      </p:sp>
      <p:pic>
        <p:nvPicPr>
          <p:cNvPr id="379908" name="Picture 4" descr="02207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07600"/>
            <a:ext cx="2160240" cy="2592684"/>
          </a:xfr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G:\bonus\КЛИП-АРТЫ\Люди\Лицо\0002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03670"/>
            <a:ext cx="2016224" cy="293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Картинка 14 из 1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950195"/>
            <a:ext cx="2573734" cy="344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995936" y="5396689"/>
            <a:ext cx="5015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Ксения Драгунская-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окончила сценарный факультет ВГИКа, стала блистательным детским писателем и </a:t>
            </a:r>
            <a:r>
              <a:rPr lang="ru-RU" altLang="ru-RU" sz="1800" b="1" dirty="0" smtClean="0">
                <a:latin typeface="Arial" charset="0"/>
              </a:rPr>
              <a:t>драматургом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179388" y="5258189"/>
            <a:ext cx="41765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Денис Драгунский-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стал преуспевающим литератором, журналистом, редактором  журнала «</a:t>
            </a:r>
            <a:r>
              <a:rPr lang="ru-RU" altLang="ru-RU" sz="1800" b="1" dirty="0" err="1">
                <a:latin typeface="Arial" charset="0"/>
              </a:rPr>
              <a:t>Космополис</a:t>
            </a:r>
            <a:r>
              <a:rPr lang="ru-RU" altLang="ru-RU" sz="1800" b="1" dirty="0">
                <a:latin typeface="Arial" charset="0"/>
              </a:rPr>
              <a:t>».</a:t>
            </a:r>
            <a:r>
              <a:rPr lang="ru-RU" altLang="ru-RU" sz="1800" dirty="0" smtClean="0">
                <a:latin typeface="Arial" charset="0"/>
              </a:rPr>
              <a:t> </a:t>
            </a:r>
            <a:endParaRPr lang="ru-RU" altLang="ru-RU" sz="1800" dirty="0">
              <a:latin typeface="Arial" charset="0"/>
            </a:endParaRPr>
          </a:p>
        </p:txBody>
      </p:sp>
      <p:pic>
        <p:nvPicPr>
          <p:cNvPr id="2150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94" y="1950195"/>
            <a:ext cx="2414946" cy="3282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179388" y="692696"/>
            <a:ext cx="86410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/>
              <a:t>Ж</a:t>
            </a:r>
            <a:r>
              <a:rPr lang="ru-RU" altLang="ru-RU" b="1" dirty="0" smtClean="0"/>
              <a:t>ена </a:t>
            </a:r>
            <a:r>
              <a:rPr lang="ru-RU" altLang="ru-RU" b="1" dirty="0"/>
              <a:t>— Алла Васильевна </a:t>
            </a:r>
            <a:r>
              <a:rPr lang="ru-RU" altLang="ru-RU" b="1" dirty="0" smtClean="0"/>
              <a:t>Семичастнова - </a:t>
            </a:r>
            <a:r>
              <a:rPr lang="ru-RU" altLang="ru-RU" b="1" dirty="0"/>
              <a:t>в</a:t>
            </a:r>
            <a:r>
              <a:rPr lang="ru-RU" altLang="ru-RU" b="1" dirty="0" smtClean="0"/>
              <a:t>ыпускница </a:t>
            </a:r>
            <a:r>
              <a:rPr lang="ru-RU" altLang="ru-RU" b="1" dirty="0"/>
              <a:t>театрального </a:t>
            </a:r>
            <a:r>
              <a:rPr lang="ru-RU" altLang="ru-RU" b="1" dirty="0" smtClean="0"/>
              <a:t>вуза, была моложе </a:t>
            </a:r>
            <a:r>
              <a:rPr lang="ru-RU" altLang="ru-RU" b="1" dirty="0"/>
              <a:t>мужа на 10 </a:t>
            </a:r>
            <a:r>
              <a:rPr lang="ru-RU" altLang="ru-RU" b="1" dirty="0" smtClean="0"/>
              <a:t>лет. Они счастливо прожили в браке до самой смерти Виктора Юзефовича в 1972 году.</a:t>
            </a:r>
          </a:p>
          <a:p>
            <a:pPr algn="ctr"/>
            <a:r>
              <a:rPr lang="ru-RU" altLang="ru-RU" b="1" dirty="0" smtClean="0"/>
              <a:t> У </a:t>
            </a:r>
            <a:r>
              <a:rPr lang="ru-RU" altLang="ru-RU" b="1" dirty="0"/>
              <a:t>них родилось двое </a:t>
            </a:r>
            <a:r>
              <a:rPr lang="ru-RU" altLang="ru-RU" b="1" dirty="0" smtClean="0"/>
              <a:t>детей: в 1950 году сын Денис, а в </a:t>
            </a:r>
            <a:r>
              <a:rPr lang="ru-RU" altLang="ru-RU" b="1" dirty="0"/>
              <a:t>1965 дочь </a:t>
            </a:r>
            <a:r>
              <a:rPr lang="ru-RU" altLang="ru-RU" b="1" dirty="0" smtClean="0"/>
              <a:t>Ксения. </a:t>
            </a:r>
            <a:endParaRPr lang="ru-RU" alt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87824" y="13728"/>
            <a:ext cx="3032039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СЕМЬЯ</a:t>
            </a:r>
            <a:endParaRPr lang="ru-RU" altLang="ru-RU" sz="4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995936" y="5395913"/>
            <a:ext cx="5015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Ксения Драгунская-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окончила сценарный факультет ВГИКа, стала блистательным детским писателем и </a:t>
            </a:r>
            <a:r>
              <a:rPr lang="ru-RU" altLang="ru-RU" sz="1800" b="1" dirty="0" smtClean="0">
                <a:latin typeface="Arial" charset="0"/>
              </a:rPr>
              <a:t>драматургом</a:t>
            </a:r>
            <a:endParaRPr lang="ru-RU" altLang="ru-RU" sz="18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95696" y="836712"/>
            <a:ext cx="4751085" cy="57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Драгунского всегда  влекла литературная деятельность. Он писал юморески, интермедии, фельетоны, сценки, цирковые </a:t>
            </a:r>
            <a:r>
              <a:rPr lang="ru-RU" altLang="ru-RU" sz="1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клоунады. Но </a:t>
            </a:r>
            <a:r>
              <a:rPr lang="ru-RU" altLang="ru-RU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Виктору Юзефовичу хотелось попробовать что-то новое</a:t>
            </a:r>
            <a:r>
              <a:rPr lang="ru-RU" altLang="ru-RU" sz="1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Так появились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«Денискины рассказы».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Кстати, эти веселые истории родились отнюдь не в самой веселой обстановке. Драгунский сидел на холодной подмосковной даче зимой в мрачном настроении… И решил написать про шалости своего сына Дениса. Написал сразу 13 рассказов, которые стали классикой детской литературы.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ru-RU" altLang="ru-RU" sz="1800" b="1" dirty="0" smtClean="0">
              <a:latin typeface="Arial" panose="020B0604020202020204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907704" y="-93928"/>
            <a:ext cx="5646738" cy="1120775"/>
          </a:xfrm>
        </p:spPr>
        <p:txBody>
          <a:bodyPr/>
          <a:lstStyle/>
          <a:p>
            <a:r>
              <a:rPr lang="ru-RU" alt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</p:txBody>
      </p:sp>
      <p:pic>
        <p:nvPicPr>
          <p:cNvPr id="22534" name="Picture 6" descr="http://ic.pics.livejournal.com/clear_text/13964477/20264/20264_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49618" y="1916832"/>
            <a:ext cx="3723122" cy="392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536" y="339651"/>
            <a:ext cx="504056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Первой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книгой стал </a:t>
            </a: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сборник</a:t>
            </a:r>
          </a:p>
          <a:p>
            <a:pPr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3333FF"/>
                </a:solidFill>
                <a:latin typeface="Arial" charset="0"/>
                <a:cs typeface="Times New Roman" pitchFamily="18" charset="0"/>
              </a:rPr>
              <a:t>«Он живой и светится…» (1961),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именно в нем появились </a:t>
            </a: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такие персонажи как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– Дениска, его папа и мама, множество окружающих их взрослых и детей. Впоследствии Денискины приключения стали </a:t>
            </a: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пополняться сборниками: </a:t>
            </a: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«Расскажите мне про Сингапур» (1961)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, </a:t>
            </a:r>
            <a:r>
              <a:rPr lang="ru-RU" alt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Times New Roman" pitchFamily="18" charset="0"/>
              </a:rPr>
              <a:t>«Человек с голубым лицом» (1962), </a:t>
            </a:r>
            <a:r>
              <a:rPr lang="ru-RU" altLang="ru-RU" sz="2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«Девочка на шаре» (1964)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, </a:t>
            </a:r>
            <a:r>
              <a:rPr lang="ru-RU" altLang="ru-RU" sz="22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«Старый мореход» (1964)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, </a:t>
            </a:r>
            <a:r>
              <a:rPr lang="ru-RU" altLang="ru-RU" sz="2200" b="1" dirty="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«Денискины рассказы» (1966)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, </a:t>
            </a:r>
            <a:r>
              <a:rPr lang="ru-RU" altLang="ru-RU" sz="2200" b="1" dirty="0">
                <a:solidFill>
                  <a:schemeClr val="accent6"/>
                </a:solidFill>
                <a:latin typeface="Arial" charset="0"/>
                <a:cs typeface="Times New Roman" pitchFamily="18" charset="0"/>
              </a:rPr>
              <a:t>«Похититель собак» (1966)</a:t>
            </a:r>
            <a:r>
              <a:rPr lang="ru-RU" altLang="ru-RU" sz="2200" b="1" dirty="0">
                <a:solidFill>
                  <a:srgbClr val="3333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и др.  </a:t>
            </a: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           </a:t>
            </a:r>
          </a:p>
          <a:p>
            <a:pPr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Arial" charset="0"/>
                <a:cs typeface="Times New Roman" pitchFamily="18" charset="0"/>
              </a:rPr>
              <a:t>Всего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Драгунским написано </a:t>
            </a: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около ста историй </a:t>
            </a:r>
            <a:r>
              <a:rPr lang="ru-RU" altLang="ru-RU" sz="2200" b="1" dirty="0">
                <a:latin typeface="Arial" charset="0"/>
                <a:cs typeface="Times New Roman" pitchFamily="18" charset="0"/>
              </a:rPr>
              <a:t>про Дениску Кораблёва.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">
            <a:off x="5407389" y="1280811"/>
            <a:ext cx="3329942" cy="449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9" name="Picture 7" descr="1s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41600"/>
            <a:ext cx="2881313" cy="381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8" name="Picture 6" descr="1sly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54300"/>
            <a:ext cx="2763838" cy="379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6409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b="1" dirty="0"/>
              <a:t>       </a:t>
            </a:r>
            <a:r>
              <a:rPr lang="ru-RU" altLang="ru-RU" sz="2000" b="1" dirty="0" smtClean="0"/>
              <a:t>Рассказы о Дениске взяты из жизни. Некоторые действительные события жизни семьи Драгунских нашли отражение в книгах. В героях проявляются и собственные качества автора: остроумие, обаяние, доброжелательность и, главное,— искренность.</a:t>
            </a:r>
          </a:p>
          <a:p>
            <a:pPr indent="457200" algn="just"/>
            <a:r>
              <a:rPr lang="ru-RU" altLang="ru-RU" sz="2000" b="1" dirty="0" smtClean="0"/>
              <a:t>Все </a:t>
            </a:r>
            <a:r>
              <a:rPr lang="ru-RU" altLang="ru-RU" sz="2000" b="1" dirty="0"/>
              <a:t>рассказы  разные: над одними смеешься до слез, над другими задумываешься, порой грустишь и огорчаешься.</a:t>
            </a:r>
          </a:p>
          <a:p>
            <a:pPr algn="just"/>
            <a:r>
              <a:rPr lang="ru-RU" altLang="ru-RU" sz="2000" b="1" dirty="0"/>
              <a:t>         </a:t>
            </a: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654300"/>
            <a:ext cx="2765425" cy="379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323528" y="692233"/>
            <a:ext cx="43561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ru-RU" altLang="ru-RU" dirty="0"/>
              <a:t> </a:t>
            </a:r>
            <a:r>
              <a:rPr lang="ru-RU" altLang="ru-RU" sz="2000" b="1" dirty="0"/>
              <a:t>Когда читаешь эти рассказы, замечаешь, что </a:t>
            </a:r>
            <a:r>
              <a:rPr lang="ru-RU" altLang="ru-RU" sz="2000" b="1" dirty="0" smtClean="0"/>
              <a:t>главный герой Дениска Кораблев </a:t>
            </a:r>
            <a:r>
              <a:rPr lang="ru-RU" altLang="ru-RU" sz="2000" b="1" dirty="0"/>
              <a:t>похож на каждого из </a:t>
            </a:r>
            <a:r>
              <a:rPr lang="ru-RU" altLang="ru-RU" sz="2000" b="1" dirty="0" smtClean="0"/>
              <a:t>нас. Он любознателен</a:t>
            </a:r>
            <a:r>
              <a:rPr lang="ru-RU" altLang="ru-RU" sz="2000" b="1" dirty="0"/>
              <a:t>, 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ищет ответы на многие </a:t>
            </a:r>
            <a:r>
              <a:rPr lang="ru-RU" altLang="ru-RU" sz="2000" b="1" dirty="0" smtClean="0"/>
              <a:t>вопросы. И </a:t>
            </a:r>
            <a:r>
              <a:rPr lang="ru-RU" altLang="ru-RU" sz="2000" b="1" dirty="0"/>
              <a:t>отвечает на них по-своему, что </a:t>
            </a:r>
            <a:r>
              <a:rPr lang="ru-RU" altLang="ru-RU" sz="2000" b="1" dirty="0" smtClean="0"/>
              <a:t>приводит иногда </a:t>
            </a:r>
            <a:r>
              <a:rPr lang="ru-RU" altLang="ru-RU" sz="2000" b="1" dirty="0"/>
              <a:t>к смешным ситуациям. </a:t>
            </a:r>
          </a:p>
          <a:p>
            <a:pPr algn="ctr">
              <a:lnSpc>
                <a:spcPts val="3000"/>
              </a:lnSpc>
            </a:pPr>
            <a:r>
              <a:rPr lang="ru-RU" altLang="ru-RU" sz="2000" b="1" dirty="0"/>
              <a:t>    </a:t>
            </a:r>
            <a:r>
              <a:rPr lang="ru-RU" altLang="ru-RU" sz="2000" b="1" dirty="0" smtClean="0"/>
              <a:t>Денис </a:t>
            </a:r>
            <a:r>
              <a:rPr lang="ru-RU" altLang="ru-RU" sz="2000" b="1" dirty="0"/>
              <a:t>никогда не сидит без дела, он всегда помогает папе и маме в домашних делах. </a:t>
            </a:r>
          </a:p>
          <a:p>
            <a:pPr algn="ctr">
              <a:lnSpc>
                <a:spcPts val="3000"/>
              </a:lnSpc>
            </a:pPr>
            <a:r>
              <a:rPr lang="ru-RU" altLang="ru-RU" sz="2000" b="1" dirty="0" smtClean="0"/>
              <a:t>Не </a:t>
            </a:r>
            <a:r>
              <a:rPr lang="ru-RU" altLang="ru-RU" sz="2000" b="1" dirty="0"/>
              <a:t>беда, что не все получается у Дениса или получается не так, как хотелось бы. </a:t>
            </a:r>
          </a:p>
          <a:p>
            <a:pPr algn="just">
              <a:lnSpc>
                <a:spcPts val="3000"/>
              </a:lnSpc>
            </a:pPr>
            <a:r>
              <a:rPr lang="ru-RU" altLang="ru-RU" sz="2000" b="1" dirty="0"/>
              <a:t>      </a:t>
            </a:r>
          </a:p>
        </p:txBody>
      </p:sp>
      <p:pic>
        <p:nvPicPr>
          <p:cNvPr id="5" name="Picture 8" descr="http://www.ua.all.biz/img/ua/catalog/192366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88024" y="361797"/>
            <a:ext cx="2136758" cy="303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j.livelib.ru/boocover/1000722414/l/36bf/Dvadtsat_let_pod_krovat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54474"/>
            <a:ext cx="2175217" cy="31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0" name="Picture 16" descr="1sh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046853" cy="266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Картинка 46 из 10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479918" y="2793915"/>
            <a:ext cx="2555875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 descr="Картинка 36 из 7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219831" y="2835340"/>
            <a:ext cx="2597403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209" y="404663"/>
            <a:ext cx="8433345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/>
              <a:t>Книгам Драгунского о Дениске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больше 50 лет!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Но до сих пор их </a:t>
            </a:r>
            <a:r>
              <a:rPr lang="ru-RU" altLang="ru-RU" sz="2400" b="1" dirty="0"/>
              <a:t>с удовольствием читают </a:t>
            </a:r>
            <a:r>
              <a:rPr lang="ru-RU" altLang="ru-RU" sz="2400" b="1" dirty="0" smtClean="0"/>
              <a:t>дети </a:t>
            </a:r>
            <a:r>
              <a:rPr lang="ru-RU" altLang="ru-RU" sz="2400" b="1" dirty="0"/>
              <a:t>и перечитывают </a:t>
            </a:r>
            <a:r>
              <a:rPr lang="ru-RU" altLang="ru-RU" sz="2400" b="1" dirty="0" smtClean="0"/>
              <a:t>взрослые. Они </a:t>
            </a:r>
            <a:r>
              <a:rPr lang="ru-RU" sz="2400" b="1" dirty="0" smtClean="0"/>
              <a:t>с увлечением следят за приключениями озорного мальчишки. Вместе с ним играя в прятки, уча уроки, строя космический корабль, катаясь на велосипеде и распевая частушки на детском празднике.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862092"/>
            <a:ext cx="32994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Каждое </a:t>
            </a:r>
            <a:r>
              <a:rPr lang="ru-RU" sz="3000" dirty="0"/>
              <a:t>свое послание юным читателям </a:t>
            </a:r>
            <a:r>
              <a:rPr lang="ru-RU" sz="3000" dirty="0" smtClean="0"/>
              <a:t>он</a:t>
            </a:r>
            <a:r>
              <a:rPr lang="ru-RU" sz="3000" dirty="0"/>
              <a:t> заканчивал девизом: </a:t>
            </a:r>
            <a:endParaRPr lang="ru-RU" sz="3000" dirty="0" smtClean="0"/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«Дружба! </a:t>
            </a:r>
            <a:r>
              <a:rPr lang="ru-RU" sz="3000" dirty="0" smtClean="0">
                <a:solidFill>
                  <a:srgbClr val="FF0000"/>
                </a:solidFill>
              </a:rPr>
              <a:t/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Верность!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Честь!» 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06188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16" y="316209"/>
            <a:ext cx="20970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drag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10646" r="13748" b="12932"/>
          <a:stretch/>
        </p:blipFill>
        <p:spPr>
          <a:xfrm>
            <a:off x="6732240" y="177328"/>
            <a:ext cx="2267976" cy="3089706"/>
          </a:xfrm>
          <a:noFill/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323528" y="188639"/>
            <a:ext cx="432048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Arial" charset="0"/>
              </a:rPr>
              <a:t>Яков Аким, детский поэт и близкий друг Драгунского так говорил о творчестве Виктора Юзефовича</a:t>
            </a:r>
            <a:r>
              <a:rPr lang="ru-RU" altLang="ru-RU" sz="2200" b="1" dirty="0" smtClean="0">
                <a:latin typeface="Arial" charset="0"/>
              </a:rPr>
              <a:t>:</a:t>
            </a:r>
            <a:endParaRPr lang="ru-RU" altLang="ru-RU" sz="22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i="1" dirty="0">
                <a:latin typeface="Arial" charset="0"/>
              </a:rPr>
              <a:t>«Юному человеку нужны все витамины, в том числе все нравственные витамины. Витамины доброты, благородства, честности, порядочности, мужества. Все эти витамины дарил нашим детям щедро и талантливо Виктор Драгунский. Если бы я был доктором, я бы всем детям выписывал специальное лекарство: </a:t>
            </a:r>
            <a:endParaRPr lang="ru-RU" altLang="ru-RU" sz="2200" i="1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latin typeface="Arial" charset="0"/>
              </a:rPr>
              <a:t>«</a:t>
            </a:r>
            <a:r>
              <a:rPr lang="ru-RU" altLang="ru-RU" sz="2200" i="1" dirty="0">
                <a:latin typeface="Arial" charset="0"/>
              </a:rPr>
              <a:t>Витамины Драгунского» - его </a:t>
            </a:r>
            <a:r>
              <a:rPr lang="ru-RU" altLang="ru-RU" sz="2200" i="1" dirty="0" smtClean="0">
                <a:latin typeface="Arial" charset="0"/>
              </a:rPr>
              <a:t>рассказы.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Принимать </a:t>
            </a:r>
            <a:r>
              <a:rPr lang="ru-RU" altLang="ru-RU" sz="22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ежедневно!!!</a:t>
            </a:r>
            <a:r>
              <a:rPr lang="ru-RU" altLang="ru-RU" sz="2200" i="1" dirty="0">
                <a:latin typeface="Arial" charset="0"/>
              </a:rPr>
              <a:t>»</a:t>
            </a:r>
          </a:p>
        </p:txBody>
      </p:sp>
      <p:pic>
        <p:nvPicPr>
          <p:cNvPr id="6" name="Picture 9" descr="162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41" y="2924944"/>
            <a:ext cx="24844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b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70362"/>
            <a:ext cx="2372443" cy="31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dvAuto="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6116" y="339493"/>
            <a:ext cx="9170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Викторина для внимательных читателей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1.Имя и Отчество писателя Драгунского..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Виктор Юрьевич</a:t>
            </a:r>
          </a:p>
          <a:p>
            <a:r>
              <a:rPr lang="ru-RU" dirty="0" smtClean="0"/>
              <a:t>Виктор Юзефович</a:t>
            </a:r>
          </a:p>
          <a:p>
            <a:r>
              <a:rPr lang="ru-RU" dirty="0" smtClean="0"/>
              <a:t>Юрий Викторович</a:t>
            </a:r>
          </a:p>
          <a:p>
            <a:endParaRPr lang="ru-RU" dirty="0" smtClean="0"/>
          </a:p>
        </p:txBody>
      </p:sp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71744"/>
            <a:ext cx="4857752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740" y="548680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2.В каком году родился писатель?</a:t>
            </a:r>
          </a:p>
          <a:p>
            <a:r>
              <a:rPr lang="ru-RU" dirty="0" smtClean="0"/>
              <a:t>в 1915 году</a:t>
            </a:r>
          </a:p>
          <a:p>
            <a:r>
              <a:rPr lang="ru-RU" dirty="0" smtClean="0"/>
              <a:t>в 1914 году</a:t>
            </a:r>
          </a:p>
          <a:p>
            <a:r>
              <a:rPr lang="ru-RU" dirty="0" smtClean="0"/>
              <a:t>в 1913 году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209.jpg"/>
          <p:cNvPicPr>
            <a:picLocks noChangeAspect="1"/>
          </p:cNvPicPr>
          <p:nvPr/>
        </p:nvPicPr>
        <p:blipFill>
          <a:blip r:embed="rId2">
            <a:lum bright="20000"/>
          </a:blip>
          <a:srcRect t="13541" b="25000"/>
          <a:stretch>
            <a:fillRect/>
          </a:stretch>
        </p:blipFill>
        <p:spPr>
          <a:xfrm>
            <a:off x="3214678" y="2000240"/>
            <a:ext cx="4351523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3250" cy="1120775"/>
          </a:xfrm>
        </p:spPr>
        <p:txBody>
          <a:bodyPr/>
          <a:lstStyle/>
          <a:p>
            <a:r>
              <a:rPr lang="ru-RU" alt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0C1F5-2E5D-4A84-98D6-C52439B0779C}" type="slidenum">
              <a:rPr lang="ru-RU" altLang="ru-RU" sz="120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dirty="0">
              <a:solidFill>
                <a:srgbClr val="AC8989"/>
              </a:solidFill>
            </a:endParaRPr>
          </a:p>
        </p:txBody>
      </p:sp>
      <p:pic>
        <p:nvPicPr>
          <p:cNvPr id="6149" name="Picture 4" descr="Драгунский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9416"/>
            <a:ext cx="2952328" cy="419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Прямоугольник 4"/>
          <p:cNvSpPr>
            <a:spLocks noChangeArrowheads="1"/>
          </p:cNvSpPr>
          <p:nvPr/>
        </p:nvSpPr>
        <p:spPr bwMode="auto">
          <a:xfrm>
            <a:off x="3851920" y="1052736"/>
            <a:ext cx="516825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Виктор Драгунский родился 30 ноября 1913 года в городе Нью-Йорке, в Америке, куда его родители </a:t>
            </a:r>
            <a:r>
              <a:rPr lang="ru-RU" altLang="ru-RU" sz="2000" b="1" dirty="0" smtClean="0">
                <a:latin typeface="Arial" charset="0"/>
              </a:rPr>
              <a:t>переехали </a:t>
            </a:r>
            <a:r>
              <a:rPr lang="ru-RU" altLang="ru-RU" sz="2000" b="1" dirty="0">
                <a:latin typeface="Arial" charset="0"/>
              </a:rPr>
              <a:t>из Белоруссии незадолго до рождения сына. 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51723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/>
              <a:t>В1914 году они вернулись с крошечным сыном на Родину, в Гомель, за два месяца до Первой мировой войны.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209.jpg"/>
          <p:cNvPicPr>
            <a:picLocks noChangeAspect="1"/>
          </p:cNvPicPr>
          <p:nvPr/>
        </p:nvPicPr>
        <p:blipFill>
          <a:blip r:embed="rId3" cstate="print"/>
          <a:srcRect t="13251" b="21650"/>
          <a:stretch>
            <a:fillRect/>
          </a:stretch>
        </p:blipFill>
        <p:spPr>
          <a:xfrm>
            <a:off x="4932040" y="2924944"/>
            <a:ext cx="3600400" cy="369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20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7667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3.Писатель Виктор Драгунский родился в городе...</a:t>
            </a:r>
          </a:p>
          <a:p>
            <a:r>
              <a:rPr lang="ru-RU" dirty="0" smtClean="0"/>
              <a:t>Нью-Йорке</a:t>
            </a:r>
          </a:p>
          <a:p>
            <a:r>
              <a:rPr lang="ru-RU" dirty="0" smtClean="0"/>
              <a:t>Москве</a:t>
            </a:r>
          </a:p>
          <a:p>
            <a:r>
              <a:rPr lang="ru-RU" dirty="0" smtClean="0"/>
              <a:t>Санкт-Петербурге</a:t>
            </a:r>
          </a:p>
          <a:p>
            <a:endParaRPr lang="ru-RU" dirty="0" smtClean="0"/>
          </a:p>
        </p:txBody>
      </p:sp>
      <p:pic>
        <p:nvPicPr>
          <p:cNvPr id="6" name="Рисунок 5" descr="Depositphotos_2939416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428868"/>
            <a:ext cx="7215206" cy="41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9692" y="54868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4.После школы Драгунский пошёл работать…</a:t>
            </a:r>
          </a:p>
          <a:p>
            <a:r>
              <a:rPr lang="ru-RU" dirty="0" smtClean="0"/>
              <a:t>строителем</a:t>
            </a:r>
          </a:p>
          <a:p>
            <a:r>
              <a:rPr lang="ru-RU" dirty="0" smtClean="0"/>
              <a:t>электриком</a:t>
            </a:r>
          </a:p>
          <a:p>
            <a:r>
              <a:rPr lang="ru-RU" dirty="0" smtClean="0"/>
              <a:t>токарем</a:t>
            </a:r>
          </a:p>
          <a:p>
            <a:endParaRPr lang="ru-RU" dirty="0" smtClean="0"/>
          </a:p>
        </p:txBody>
      </p:sp>
      <p:pic>
        <p:nvPicPr>
          <p:cNvPr id="6" name="Рисунок 5" descr="03xrckm0g7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000240"/>
            <a:ext cx="60102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22</a:t>
            </a:fld>
            <a:endParaRPr lang="ru-RU" altLang="ru-RU" dirty="0"/>
          </a:p>
        </p:txBody>
      </p:sp>
      <p:pic>
        <p:nvPicPr>
          <p:cNvPr id="5" name="Рисунок 4" descr="0006-010-Ryzhyj-klo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76" y="908720"/>
            <a:ext cx="2849029" cy="5524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5.После войны </a:t>
            </a:r>
            <a:r>
              <a:rPr lang="ru-RU" b="1" dirty="0" err="1" smtClean="0"/>
              <a:t>В.Ю.Драгунский</a:t>
            </a:r>
            <a:r>
              <a:rPr lang="ru-RU" b="1" dirty="0" smtClean="0"/>
              <a:t> начал работать...</a:t>
            </a:r>
          </a:p>
          <a:p>
            <a:r>
              <a:rPr lang="ru-RU" dirty="0" smtClean="0"/>
              <a:t>рыжим клоуном</a:t>
            </a:r>
          </a:p>
          <a:p>
            <a:r>
              <a:rPr lang="ru-RU" dirty="0"/>
              <a:t>дворником</a:t>
            </a:r>
          </a:p>
          <a:p>
            <a:r>
              <a:rPr lang="ru-RU" dirty="0" smtClean="0"/>
              <a:t>лодочником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872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/>
              <a:t>6</a:t>
            </a:r>
            <a:r>
              <a:rPr lang="ru-RU" b="1" dirty="0" smtClean="0"/>
              <a:t>.Фамилия главного героя рассказов Дениски...</a:t>
            </a:r>
          </a:p>
          <a:p>
            <a:r>
              <a:rPr lang="ru-RU" dirty="0" smtClean="0"/>
              <a:t>Королёв</a:t>
            </a:r>
          </a:p>
          <a:p>
            <a:r>
              <a:rPr lang="ru-RU" dirty="0" smtClean="0"/>
              <a:t>Кораблёв</a:t>
            </a:r>
          </a:p>
          <a:p>
            <a:r>
              <a:rPr lang="ru-RU" dirty="0" smtClean="0"/>
              <a:t>Катеров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1021904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285860"/>
            <a:ext cx="3737996" cy="5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3494" y="18864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/>
              <a:t>7</a:t>
            </a:r>
            <a:r>
              <a:rPr lang="ru-RU" b="1" dirty="0" smtClean="0"/>
              <a:t>.Сколько весит Дениска в рассказе "Ровно 25 кило"?</a:t>
            </a:r>
          </a:p>
          <a:p>
            <a:r>
              <a:rPr lang="ru-RU" dirty="0" smtClean="0"/>
              <a:t>24,5 кг</a:t>
            </a:r>
          </a:p>
          <a:p>
            <a:r>
              <a:rPr lang="ru-RU" dirty="0" smtClean="0"/>
              <a:t>20 кг</a:t>
            </a:r>
          </a:p>
          <a:p>
            <a:r>
              <a:rPr lang="ru-RU" dirty="0" smtClean="0"/>
              <a:t>25 кг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563190"/>
            <a:ext cx="4929222" cy="49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8.Сколько лет Дениска собрался провести под кроватью?</a:t>
            </a:r>
          </a:p>
          <a:p>
            <a:r>
              <a:rPr lang="ru-RU" dirty="0" smtClean="0"/>
              <a:t>10 лет</a:t>
            </a:r>
          </a:p>
          <a:p>
            <a:r>
              <a:rPr lang="ru-RU" dirty="0" smtClean="0"/>
              <a:t>20 лет</a:t>
            </a:r>
          </a:p>
          <a:p>
            <a:r>
              <a:rPr lang="ru-RU" dirty="0" smtClean="0"/>
              <a:t>5 лет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1011887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142984"/>
            <a:ext cx="4101274" cy="54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9.Сколько рассказов про Дениску Кораблёва создал писатель?</a:t>
            </a:r>
          </a:p>
          <a:p>
            <a:r>
              <a:rPr lang="ru-RU" dirty="0" smtClean="0"/>
              <a:t>около 10 рассказов</a:t>
            </a:r>
          </a:p>
          <a:p>
            <a:r>
              <a:rPr lang="ru-RU" dirty="0" smtClean="0"/>
              <a:t>около 50 рассказов</a:t>
            </a:r>
          </a:p>
          <a:p>
            <a:r>
              <a:rPr lang="ru-RU" dirty="0" smtClean="0"/>
              <a:t>около 100 рассказов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f2a4d6ba98949eb975a09fdbd7e0e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918" y="1052736"/>
            <a:ext cx="4071966" cy="54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10.Какого цвета были глаза у Денискиной мамы в рассказе «Гусиное горло»?</a:t>
            </a:r>
          </a:p>
          <a:p>
            <a:r>
              <a:rPr lang="ru-RU" dirty="0" smtClean="0"/>
              <a:t>голубые, как васильки</a:t>
            </a:r>
          </a:p>
          <a:p>
            <a:r>
              <a:rPr lang="ru-RU" dirty="0" smtClean="0"/>
              <a:t>зелёные, как крыжовник</a:t>
            </a:r>
          </a:p>
          <a:p>
            <a:r>
              <a:rPr lang="ru-RU" dirty="0" smtClean="0"/>
              <a:t>жёлтые, как одуванчики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kryzhovnik-zelyonyj-768x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11.Что пытались приготовить на обед горе-повара Дениска с папой, пока мама была в институте?</a:t>
            </a:r>
          </a:p>
          <a:p>
            <a:r>
              <a:rPr lang="ru-RU" dirty="0" smtClean="0"/>
              <a:t>украинский борщ</a:t>
            </a:r>
          </a:p>
          <a:p>
            <a:r>
              <a:rPr lang="ru-RU" dirty="0" smtClean="0"/>
              <a:t>овощной салат</a:t>
            </a:r>
          </a:p>
          <a:p>
            <a:r>
              <a:rPr lang="ru-RU" dirty="0" smtClean="0"/>
              <a:t>куриный бульон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kurini_buljon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571612"/>
            <a:ext cx="2989142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466" y="40466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12.Название реки, которое не выучил Дениска в рассказе "Главные реки Америки"</a:t>
            </a:r>
          </a:p>
          <a:p>
            <a:r>
              <a:rPr lang="ru-RU" dirty="0" smtClean="0"/>
              <a:t>Амазонка</a:t>
            </a:r>
          </a:p>
          <a:p>
            <a:r>
              <a:rPr lang="ru-RU" dirty="0" smtClean="0"/>
              <a:t>Лимпопо</a:t>
            </a:r>
          </a:p>
          <a:p>
            <a:r>
              <a:rPr lang="ru-RU" dirty="0" smtClean="0"/>
              <a:t>Миссисипи</a:t>
            </a:r>
          </a:p>
          <a:p>
            <a:endParaRPr lang="ru-RU" dirty="0" smtClean="0"/>
          </a:p>
        </p:txBody>
      </p:sp>
      <p:pic>
        <p:nvPicPr>
          <p:cNvPr id="5" name="Рисунок 4" descr="8025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" y="2276872"/>
            <a:ext cx="7899585" cy="400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240360" cy="44422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95536" y="4772589"/>
            <a:ext cx="7992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charset="0"/>
              </a:rPr>
              <a:t>Он имел замечательную память, был от природы артистичен и обладал неподражаемым чувством юмора</a:t>
            </a:r>
            <a:r>
              <a:rPr lang="ru-RU" altLang="ru-RU" sz="2400" b="1" dirty="0" smtClean="0">
                <a:latin typeface="Arial" charset="0"/>
              </a:rPr>
              <a:t>.</a:t>
            </a:r>
            <a:endParaRPr lang="ru-RU" altLang="ru-RU" sz="24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charset="0"/>
              </a:rPr>
              <a:t>В  1925 году семья переехала в Москву.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539552" y="404664"/>
            <a:ext cx="4177159" cy="456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charset="0"/>
              </a:rPr>
              <a:t>В </a:t>
            </a:r>
            <a:r>
              <a:rPr lang="ru-RU" altLang="ru-RU" sz="2400" b="1" dirty="0">
                <a:latin typeface="Arial" charset="0"/>
              </a:rPr>
              <a:t>1918 году отец Виктора </a:t>
            </a:r>
            <a:r>
              <a:rPr lang="ru-RU" altLang="ru-RU" sz="2400" b="1" dirty="0" smtClean="0">
                <a:latin typeface="Arial" charset="0"/>
              </a:rPr>
              <a:t>умер. Его </a:t>
            </a:r>
            <a:r>
              <a:rPr lang="ru-RU" altLang="ru-RU" sz="2400" b="1" dirty="0">
                <a:latin typeface="Arial" charset="0"/>
              </a:rPr>
              <a:t>отчимом стал </a:t>
            </a:r>
            <a:r>
              <a:rPr lang="ru-RU" altLang="ru-RU" sz="2400" b="1" dirty="0" smtClean="0">
                <a:latin typeface="Arial" charset="0"/>
              </a:rPr>
              <a:t>актёр театра </a:t>
            </a:r>
            <a:r>
              <a:rPr lang="ru-RU" altLang="ru-RU" sz="2400" b="1" dirty="0">
                <a:latin typeface="Arial" charset="0"/>
              </a:rPr>
              <a:t>Михаил </a:t>
            </a:r>
            <a:r>
              <a:rPr lang="ru-RU" altLang="ru-RU" sz="2400" b="1" dirty="0" smtClean="0">
                <a:latin typeface="Arial" charset="0"/>
              </a:rPr>
              <a:t>Рубин, </a:t>
            </a:r>
            <a:r>
              <a:rPr lang="ru-RU" altLang="ru-RU" sz="2400" b="1" dirty="0">
                <a:latin typeface="Arial" charset="0"/>
              </a:rPr>
              <a:t>вместе с которым семья ездила в гастрольные поездки по стране. </a:t>
            </a:r>
          </a:p>
          <a:p>
            <a:pPr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charset="0"/>
              </a:rPr>
              <a:t>Мальчик много чему научился за два года кочевья: декламировать куплеты, бить чечётку, пародировать актёров. </a:t>
            </a:r>
          </a:p>
          <a:p>
            <a:pPr marL="342900" indent="-342900" algn="ctr" eaLnBrk="1" hangingPunct="1">
              <a:lnSpc>
                <a:spcPts val="27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altLang="ru-RU" sz="2000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2577" y="2606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13.На что Дениска выменял </a:t>
            </a:r>
            <a:r>
              <a:rPr lang="ru-RU" b="1" dirty="0"/>
              <a:t>светлячка в рассказе </a:t>
            </a:r>
            <a:r>
              <a:rPr lang="ru-RU" b="1" dirty="0" smtClean="0"/>
              <a:t>«</a:t>
            </a:r>
            <a:r>
              <a:rPr lang="ru-RU" b="1" dirty="0"/>
              <a:t>Он живой и светится»?</a:t>
            </a:r>
            <a:endParaRPr lang="ru-RU" b="1" dirty="0" smtClean="0"/>
          </a:p>
          <a:p>
            <a:r>
              <a:rPr lang="ru-RU" dirty="0" smtClean="0"/>
              <a:t>на самолёт</a:t>
            </a:r>
          </a:p>
          <a:p>
            <a:r>
              <a:rPr lang="ru-RU" dirty="0" smtClean="0"/>
              <a:t>на самокат</a:t>
            </a:r>
          </a:p>
          <a:p>
            <a:r>
              <a:rPr lang="ru-RU" dirty="0" smtClean="0"/>
              <a:t>на самосвал</a:t>
            </a:r>
          </a:p>
          <a:p>
            <a:endParaRPr lang="ru-RU" dirty="0" smtClean="0"/>
          </a:p>
        </p:txBody>
      </p:sp>
      <p:pic>
        <p:nvPicPr>
          <p:cNvPr id="5" name="Рисунок 4" descr="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8"/>
            <a:ext cx="6025872" cy="43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322" y="38003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14.Самое короткое название рассказа В. Драгунского...</a:t>
            </a:r>
          </a:p>
          <a:p>
            <a:r>
              <a:rPr lang="ru-RU" dirty="0" smtClean="0"/>
              <a:t>"Мы"</a:t>
            </a:r>
          </a:p>
          <a:p>
            <a:r>
              <a:rPr lang="ru-RU" dirty="0" smtClean="0"/>
              <a:t>"Бы"</a:t>
            </a:r>
          </a:p>
          <a:p>
            <a:r>
              <a:rPr lang="ru-RU" dirty="0" smtClean="0"/>
              <a:t>"Да"</a:t>
            </a:r>
            <a:endParaRPr lang="ru-RU" dirty="0"/>
          </a:p>
        </p:txBody>
      </p:sp>
      <p:pic>
        <p:nvPicPr>
          <p:cNvPr id="5" name="Рисунок 4" descr="feat-esli-by-ya-byl-vzrosly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57364"/>
            <a:ext cx="6784153" cy="44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15.Какая буква была </a:t>
            </a:r>
            <a:r>
              <a:rPr lang="ru-RU" b="1" dirty="0"/>
              <a:t>заколдована в рассказе «Заколдованная буква</a:t>
            </a:r>
            <a:r>
              <a:rPr lang="ru-RU" b="1" dirty="0" smtClean="0"/>
              <a:t>»?</a:t>
            </a:r>
          </a:p>
          <a:p>
            <a:r>
              <a:rPr lang="ru-RU" dirty="0" smtClean="0"/>
              <a:t>буква С</a:t>
            </a:r>
          </a:p>
          <a:p>
            <a:r>
              <a:rPr lang="ru-RU" dirty="0" smtClean="0"/>
              <a:t>буква Р</a:t>
            </a:r>
          </a:p>
          <a:p>
            <a:r>
              <a:rPr lang="ru-RU" dirty="0" smtClean="0"/>
              <a:t>буква Ш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92"/>
          <a:stretch/>
        </p:blipFill>
        <p:spPr>
          <a:xfrm>
            <a:off x="395536" y="2276872"/>
            <a:ext cx="8352000" cy="3646274"/>
          </a:xfrm>
          <a:prstGeom prst="rect">
            <a:avLst/>
          </a:prstGeom>
        </p:spPr>
      </p:pic>
      <p:pic>
        <p:nvPicPr>
          <p:cNvPr id="2" name="deti-online.com_-_zakoldovannaya-bukv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2736" y="5923146"/>
            <a:ext cx="609600" cy="7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1BC3-2A83-4C7B-B0D2-DB44074ED4DF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571612"/>
            <a:ext cx="420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44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143248"/>
            <a:ext cx="2709854" cy="33337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3040063" y="5537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6" name="Заголовок 3"/>
          <p:cNvSpPr txBox="1">
            <a:spLocks/>
          </p:cNvSpPr>
          <p:nvPr/>
        </p:nvSpPr>
        <p:spPr bwMode="auto">
          <a:xfrm>
            <a:off x="633461" y="188640"/>
            <a:ext cx="7775575" cy="8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ЮНОСТЬ</a:t>
            </a:r>
          </a:p>
        </p:txBody>
      </p:sp>
      <p:sp>
        <p:nvSpPr>
          <p:cNvPr id="8197" name="Прямоугольник 3"/>
          <p:cNvSpPr>
            <a:spLocks noChangeArrowheads="1"/>
          </p:cNvSpPr>
          <p:nvPr/>
        </p:nvSpPr>
        <p:spPr bwMode="auto">
          <a:xfrm>
            <a:off x="195251" y="908720"/>
            <a:ext cx="8697229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 </a:t>
            </a:r>
            <a:r>
              <a:rPr lang="ru-RU" altLang="ru-RU" sz="2000" dirty="0" smtClean="0">
                <a:latin typeface="Arial" charset="0"/>
              </a:rPr>
              <a:t>             </a:t>
            </a:r>
            <a:r>
              <a:rPr lang="ru-RU" altLang="ru-RU" sz="2000" b="1" dirty="0" smtClean="0">
                <a:latin typeface="Arial" charset="0"/>
              </a:rPr>
              <a:t>В </a:t>
            </a:r>
            <a:r>
              <a:rPr lang="ru-RU" altLang="ru-RU" sz="2000" b="1" dirty="0">
                <a:latin typeface="Arial" charset="0"/>
              </a:rPr>
              <a:t>школе </a:t>
            </a:r>
            <a:r>
              <a:rPr lang="ru-RU" altLang="ru-RU" sz="2000" b="1" dirty="0" smtClean="0">
                <a:latin typeface="Arial" charset="0"/>
              </a:rPr>
              <a:t>Драгунский </a:t>
            </a:r>
            <a:r>
              <a:rPr lang="ru-RU" altLang="ru-RU" sz="2000" b="1" dirty="0">
                <a:latin typeface="Arial" charset="0"/>
              </a:rPr>
              <a:t>был заводилой во всех играх, устраивал свои представления, пел куплеты, танцевал. Еще учась в школе, </a:t>
            </a:r>
            <a:r>
              <a:rPr lang="ru-RU" altLang="ru-RU" sz="2000" b="1" dirty="0" smtClean="0">
                <a:latin typeface="Arial" charset="0"/>
              </a:rPr>
              <a:t>Виктор </a:t>
            </a:r>
            <a:r>
              <a:rPr lang="ru-RU" altLang="ru-RU" sz="2000" b="1" dirty="0">
                <a:latin typeface="Arial" charset="0"/>
              </a:rPr>
              <a:t>старался помочь семье. Чтобы как- то заработать он с одним из своих товарищей устроился лодочником, чтобы перевозить людей через Москву – реку.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5"/>
            <a:ext cx="5832648" cy="380580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токарь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2893"/>
            <a:ext cx="7449524" cy="454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90500" y="404664"/>
            <a:ext cx="8928100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Окончив </a:t>
            </a:r>
            <a:r>
              <a:rPr lang="ru-RU" altLang="ru-RU" sz="2000" b="1" dirty="0">
                <a:latin typeface="Arial" charset="0"/>
              </a:rPr>
              <a:t>школу, Виктор пошел работать учеником токаря на завод. Завод находился на окраине, вставать приходилось очень рано. </a:t>
            </a:r>
            <a:endParaRPr lang="ru-RU" altLang="ru-RU" sz="2000" b="1" dirty="0" smtClean="0">
              <a:latin typeface="Arial" charset="0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И </a:t>
            </a:r>
            <a:r>
              <a:rPr lang="ru-RU" altLang="ru-RU" sz="2000" b="1" dirty="0">
                <a:latin typeface="Arial" charset="0"/>
              </a:rPr>
              <a:t>однажды, не выспавшись, он прилег под станком и уснул. Там его застал мастер. Приговор был короткий и жестокий: уволить!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51519" y="-21735"/>
            <a:ext cx="85689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0000" algn="just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Arial" charset="0"/>
            </a:endParaRPr>
          </a:p>
          <a:p>
            <a:pPr indent="360000" algn="just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Но Виктор не стал унывать. Его </a:t>
            </a:r>
            <a:r>
              <a:rPr lang="ru-RU" altLang="ru-RU" sz="2000" b="1" dirty="0">
                <a:latin typeface="Arial" charset="0"/>
              </a:rPr>
              <a:t>больше всего на свете манил театр, цирк, эстрада, возможность веселить, радовать </a:t>
            </a:r>
            <a:r>
              <a:rPr lang="ru-RU" altLang="ru-RU" sz="2000" b="1" dirty="0" smtClean="0">
                <a:latin typeface="Arial" charset="0"/>
              </a:rPr>
              <a:t>людей.</a:t>
            </a:r>
          </a:p>
          <a:p>
            <a:pPr indent="360000" algn="just">
              <a:spcBef>
                <a:spcPct val="0"/>
              </a:spcBef>
              <a:buNone/>
            </a:pPr>
            <a:r>
              <a:rPr lang="ru-RU" altLang="ru-RU" sz="2000" b="1" dirty="0" smtClean="0">
                <a:latin typeface="Arial" charset="0"/>
              </a:rPr>
              <a:t>Драгунский организовывал небольшие театральные группы. Артисты в них пели, танцевали, разыгрывали сценки. В этих группах Виктор был автором маленьких пьес, актером, режиссером.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даже некоторое время сам как актер играл в Московском Театре сатиры.</a:t>
            </a:r>
          </a:p>
          <a:p>
            <a:pPr indent="360000" algn="just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3" y="2585434"/>
            <a:ext cx="2619838" cy="396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933056"/>
            <a:ext cx="2060510" cy="269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72" y="2348880"/>
            <a:ext cx="4054850" cy="222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1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499992" y="1052736"/>
            <a:ext cx="4104456" cy="4595713"/>
          </a:xfrm>
        </p:spPr>
        <p:txBody>
          <a:bodyPr/>
          <a:lstStyle/>
          <a:p>
            <a:pPr algn="just" eaLnBrk="1" hangingPunct="1">
              <a:lnSpc>
                <a:spcPts val="28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11"/>
          <p:cNvSpPr>
            <a:spLocks noGrp="1" noChangeArrowheads="1"/>
          </p:cNvSpPr>
          <p:nvPr>
            <p:ph sz="half" idx="4294967295"/>
          </p:nvPr>
        </p:nvSpPr>
        <p:spPr>
          <a:xfrm>
            <a:off x="684213" y="2060575"/>
            <a:ext cx="5327650" cy="104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700" smtClean="0"/>
              <a:t>	</a:t>
            </a:r>
            <a:endParaRPr lang="ru-RU" altLang="ru-RU" sz="2200" smtClean="0"/>
          </a:p>
        </p:txBody>
      </p:sp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669172" y="116632"/>
            <a:ext cx="82232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ПРИШЛА ВОЙНА...</a:t>
            </a:r>
          </a:p>
        </p:txBody>
      </p:sp>
      <p:pic>
        <p:nvPicPr>
          <p:cNvPr id="6" name="Picture 24" descr="война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065"/>
            <a:ext cx="2221169" cy="262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ополчение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707"/>
            <a:ext cx="2307569" cy="283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764704"/>
            <a:ext cx="4968552" cy="636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Когда началась Великая Отечественная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война, Драгунский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рвался на фронт,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врачи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из-за болезни 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разрешили. И он вступил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ряды ополченцев. </a:t>
            </a:r>
            <a:r>
              <a:rPr lang="ru-RU" altLang="ru-RU" sz="2000" b="1" dirty="0" smtClean="0"/>
              <a:t>Вместе со всеми Виктор Юзефович рыл </a:t>
            </a:r>
            <a:r>
              <a:rPr lang="ru-RU" altLang="ru-RU" sz="2000" b="1" dirty="0"/>
              <a:t>глубокие траншеи, окопы, </a:t>
            </a:r>
            <a:r>
              <a:rPr lang="ru-RU" altLang="ru-RU" sz="2000" b="1" dirty="0" smtClean="0"/>
              <a:t>устанавливал противотанковые </a:t>
            </a:r>
            <a:r>
              <a:rPr lang="ru-RU" altLang="ru-RU" sz="2000" b="1" dirty="0"/>
              <a:t>заграждения. Работа была </a:t>
            </a:r>
            <a:r>
              <a:rPr lang="ru-RU" altLang="ru-RU" sz="2000" b="1" dirty="0" smtClean="0"/>
              <a:t>изнурительная и </a:t>
            </a:r>
            <a:r>
              <a:rPr lang="ru-RU" altLang="ru-RU" sz="2000" b="1" dirty="0"/>
              <a:t>тяжелая.</a:t>
            </a:r>
          </a:p>
          <a:p>
            <a:pPr indent="540000" algn="ctr"/>
            <a:r>
              <a:rPr lang="ru-RU" altLang="ru-RU" sz="2000" b="1" dirty="0" smtClean="0"/>
              <a:t>Нередко они попадали под обстрелы немцев. </a:t>
            </a:r>
            <a:r>
              <a:rPr lang="ru-RU" altLang="ru-RU" sz="2000" b="1" dirty="0"/>
              <a:t>Часть ополченцев была убита</a:t>
            </a:r>
            <a:r>
              <a:rPr lang="ru-RU" altLang="ru-RU" sz="2000" b="1" dirty="0" smtClean="0"/>
              <a:t>, а </a:t>
            </a:r>
            <a:r>
              <a:rPr lang="ru-RU" altLang="ru-RU" sz="2000" b="1" dirty="0"/>
              <a:t>Драгунский спасся чудом.</a:t>
            </a:r>
          </a:p>
          <a:p>
            <a:pPr indent="540000" algn="ctr"/>
            <a:r>
              <a:rPr lang="ru-RU" altLang="ru-RU" sz="2000" b="1" dirty="0"/>
              <a:t>Потом вместе с театром </a:t>
            </a:r>
            <a:r>
              <a:rPr lang="ru-RU" altLang="ru-RU" sz="2000" b="1" dirty="0" smtClean="0"/>
              <a:t>Виктор Юзефович выступал  </a:t>
            </a:r>
            <a:r>
              <a:rPr lang="ru-RU" altLang="ru-RU" sz="2000" b="1" dirty="0"/>
              <a:t>с концертами перед бойцами, которые направлялись на фронт, перед раненными в госпиталях.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560" y="844550"/>
            <a:ext cx="431435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  <a:cs typeface="Arial" charset="0"/>
              </a:rPr>
              <a:t>    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После войны Драгунский </a:t>
            </a:r>
            <a:r>
              <a:rPr lang="ru-RU" altLang="ru-RU" sz="2000" b="1" dirty="0">
                <a:latin typeface="Arial" charset="0"/>
                <a:cs typeface="Arial" charset="0"/>
              </a:rPr>
              <a:t>неожиданно для всех бросает театр и уходит в цирк работать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…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рыжим клоуном!  </a:t>
            </a:r>
            <a:endParaRPr lang="ru-RU" alt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Виктор </a:t>
            </a:r>
            <a:r>
              <a:rPr lang="ru-RU" altLang="ru-RU" sz="2000" b="1" dirty="0">
                <a:latin typeface="Arial" charset="0"/>
                <a:cs typeface="Arial" charset="0"/>
              </a:rPr>
              <a:t>Драгунский признавался, что, глядя, как зрители, особенно дети, получают удовольствие от клоунов, ему больше всего хотелось быть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именно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КЛОУНОМ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endParaRPr lang="ru-RU" alt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latin typeface="Arial" charset="0"/>
                <a:cs typeface="Arial" charset="0"/>
              </a:rPr>
              <a:t>Особенно любил Виктор Драгунский выступать перед детьми. Для него не было большего наслаждения, чем следить за маленькими зрителями, которые во время его представлений просто сползали со стульев от смеха.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527050" y="162281"/>
            <a:ext cx="82216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44208" y="4149080"/>
            <a:ext cx="2016224" cy="249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Admin\Рабочий стол\Драгунский\fc5e9a3b10a8fdcc7835a9bc4fdcbd4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675"/>
            <a:ext cx="1922309" cy="236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5603"/>
            <a:ext cx="31686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247">
            <a:off x="4838839" y="3918711"/>
            <a:ext cx="2886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982" y="404664"/>
            <a:ext cx="85577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Но </a:t>
            </a:r>
            <a:r>
              <a:rPr lang="ru-RU" altLang="ru-RU" sz="2000" b="1" dirty="0">
                <a:latin typeface="Arial" charset="0"/>
                <a:cs typeface="Arial" charset="0"/>
              </a:rPr>
              <a:t>ведь зрители смеются не только над смешной внешностью клоунов, но и над тем, что они делают на манеже, и прежде всего над тем, что они говорят... Самое главное придумывать веселый и умный текст для клоунов. Вот этим-то и занимался Виктор Драгунский. Он писал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репризы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 (так </a:t>
            </a:r>
            <a:r>
              <a:rPr lang="ru-RU" altLang="ru-RU" sz="2000" b="1" dirty="0">
                <a:latin typeface="Arial" charset="0"/>
                <a:cs typeface="Arial" charset="0"/>
              </a:rPr>
              <a:t>называется текст для клоунов), эстрадные сценки, песни. Некоторые из них до сих пор исполняются на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эстраде, </a:t>
            </a:r>
            <a:r>
              <a:rPr lang="ru-RU" altLang="ru-RU" sz="2000" b="1" dirty="0">
                <a:latin typeface="Arial" charset="0"/>
                <a:cs typeface="Arial" charset="0"/>
              </a:rPr>
              <a:t>звучат по радио....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4245024" cy="3183767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6849"/>
            <a:ext cx="2883667" cy="27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4">
    <a:dk1>
      <a:srgbClr val="8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34">
    <a:dk1>
      <a:srgbClr val="8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34">
    <a:dk1>
      <a:srgbClr val="8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Другая 34">
    <a:dk1>
      <a:srgbClr val="8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1373</Words>
  <Application>Microsoft Office PowerPoint</Application>
  <PresentationFormat>Экран (4:3)</PresentationFormat>
  <Paragraphs>173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Литература 1</vt:lpstr>
      <vt:lpstr>Тема Office</vt:lpstr>
      <vt:lpstr>Презентация PowerPoint</vt:lpstr>
      <vt:lpstr>ДЕТСТВО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Драгунский говорил:</vt:lpstr>
      <vt:lpstr>Презентация PowerPoint</vt:lpstr>
      <vt:lpstr>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Личный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Дом</dc:creator>
  <dc:description>http://aida.ucoz.ru</dc:description>
  <cp:lastModifiedBy>Куршунова</cp:lastModifiedBy>
  <cp:revision>156</cp:revision>
  <dcterms:created xsi:type="dcterms:W3CDTF">2010-01-31T15:04:50Z</dcterms:created>
  <dcterms:modified xsi:type="dcterms:W3CDTF">2019-11-14T10:08:24Z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1613328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