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85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64" r:id="rId13"/>
    <p:sldId id="259" r:id="rId14"/>
    <p:sldId id="260" r:id="rId15"/>
    <p:sldId id="261" r:id="rId16"/>
    <p:sldId id="282" r:id="rId17"/>
    <p:sldId id="295" r:id="rId18"/>
    <p:sldId id="296" r:id="rId19"/>
    <p:sldId id="297" r:id="rId20"/>
    <p:sldId id="274" r:id="rId21"/>
    <p:sldId id="263" r:id="rId22"/>
    <p:sldId id="275" r:id="rId23"/>
    <p:sldId id="271" r:id="rId24"/>
    <p:sldId id="276" r:id="rId25"/>
    <p:sldId id="298" r:id="rId26"/>
    <p:sldId id="299" r:id="rId27"/>
    <p:sldId id="272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8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</a:defRPr>
            </a:lvl1pPr>
          </a:lstStyle>
          <a:p>
            <a:endParaRPr lang="ru-RU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 pitchFamily="34" charset="0"/>
              </a:defRPr>
            </a:lvl1pPr>
          </a:lstStyle>
          <a:p>
            <a:fld id="{02C2D04C-B612-4ECA-805F-691EE61D782A}" type="datetimeFigureOut">
              <a:rPr lang="ru-RU"/>
              <a:pPr/>
              <a:t>14.02.2013</a:t>
            </a:fld>
            <a:endParaRPr lang="ru-RU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</a:defRPr>
            </a:lvl1pPr>
          </a:lstStyle>
          <a:p>
            <a:endParaRPr lang="ru-RU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 pitchFamily="34" charset="0"/>
              </a:defRPr>
            </a:lvl1pPr>
          </a:lstStyle>
          <a:p>
            <a:fld id="{470DDF77-CD09-4E3D-9917-6F777A04257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</a:defRPr>
            </a:lvl1pPr>
          </a:lstStyle>
          <a:p>
            <a:endParaRPr lang="ru-RU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 pitchFamily="34" charset="0"/>
              </a:defRPr>
            </a:lvl1pPr>
          </a:lstStyle>
          <a:p>
            <a:fld id="{A5782195-B434-4791-89C8-B75490A78095}" type="datetimeFigureOut">
              <a:rPr lang="ru-RU"/>
              <a:pPr/>
              <a:t>14.02.2013</a:t>
            </a:fld>
            <a:endParaRPr lang="ru-RU"/>
          </a:p>
        </p:txBody>
      </p:sp>
      <p:sp>
        <p:nvSpPr>
          <p:cNvPr id="4915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Franklin Gothic Book" pitchFamily="34" charset="0"/>
              </a:defRPr>
            </a:lvl1pPr>
          </a:lstStyle>
          <a:p>
            <a:endParaRPr lang="ru-RU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Franklin Gothic Book" pitchFamily="34" charset="0"/>
              </a:defRPr>
            </a:lvl1pPr>
          </a:lstStyle>
          <a:p>
            <a:fld id="{4E0DDFE4-7276-4D45-9D53-1648DCC0F7B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409C-8512-4E3C-9E9D-48EB977A34CF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39AA1-CF7E-4C12-B209-E0E3185C86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7FEEE-BC3A-41E3-8C0F-80763B7034FF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24A7C-A285-4BA6-B627-BB44FD8635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6ABE1-868B-483E-B5B2-439A15BC339A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0E151-3D3F-4391-AE79-8B01877EAF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ADADE-5E48-45C7-ABE6-DDA585BF371A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A1918-9E37-4495-8F1F-7F7B02A2E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543F8-E71C-4A27-9EA5-BF5F3900E285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9B63E-C60C-49DF-95ED-09A36BF87A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2C3EB-B39E-4B76-ABD4-AC856323E4F7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8A470-826E-4DA8-8C0B-5A995AECE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139B7-6254-4653-BFC7-200A70B50A3F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19085-C4C0-429D-BD50-B8EB1F7CF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D4037-3D42-4A80-B82A-20E0AFFFA9E0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35C16-18FC-4AA2-98DE-E26507B7A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9DD3-5C67-41D4-88F1-DE7E16EB223B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7E675-2FC2-4796-A54C-962C6F0692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4B6D0-8BD6-4F95-8967-8894013F4980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75438-494F-4761-BEBE-BB4B3C9BC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6C026-9C5E-4003-B86F-FD361328569E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54D45-6A47-4F06-A7EF-AE74D1FB38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2E32478-8790-4EB1-9D4B-63F834636FED}" type="datetimeFigureOut">
              <a:rPr lang="ru-RU"/>
              <a:pPr>
                <a:defRPr/>
              </a:pPr>
              <a:t>14.02.2013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551722-7605-4B2B-B86F-7FCA89A8A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69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71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23850" y="1638300"/>
            <a:ext cx="8532813" cy="191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Тема  исследовательской работы: </a:t>
            </a:r>
            <a:endParaRPr lang="ru-RU" sz="1100">
              <a:ea typeface="Calibri" pitchFamily="34" charset="0"/>
              <a:cs typeface="Arial" pitchFamily="34" charset="0"/>
            </a:endParaRPr>
          </a:p>
          <a:p>
            <a:pPr algn="ctr" eaLnBrk="0" hangingPunct="0"/>
            <a:r>
              <a:rPr lang="ru-RU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Прялка-</a:t>
            </a:r>
            <a:r>
              <a:rPr lang="ru-RU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башенка</a:t>
            </a:r>
            <a:r>
              <a:rPr lang="ru-RU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из д. Грешнево как образец народной материальной и духовной культуры Ярославского Заволжья.</a:t>
            </a:r>
            <a:endParaRPr lang="ru-RU" sz="1100">
              <a:cs typeface="Arial" pitchFamily="34" charset="0"/>
            </a:endParaRPr>
          </a:p>
        </p:txBody>
      </p:sp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395288" y="404813"/>
            <a:ext cx="84248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xx</a:t>
            </a:r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областной этап конкурса исследовательских  краеведческих работ обучающихся </a:t>
            </a:r>
            <a:r>
              <a:rPr lang="ru-RU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участников Всероссийского туристско-краеведческого движения </a:t>
            </a:r>
            <a:r>
              <a:rPr lang="ru-RU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Отечество</a:t>
            </a:r>
            <a:r>
              <a:rPr lang="ru-RU" sz="1600"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lang="ru-RU" sz="1000">
              <a:ea typeface="Calibri" pitchFamily="34" charset="0"/>
              <a:cs typeface="Arial" pitchFamily="34" charset="0"/>
            </a:endParaRPr>
          </a:p>
          <a:p>
            <a:endParaRPr lang="ru-RU" sz="1600">
              <a:latin typeface="Franklin Gothic Book" pitchFamily="34" charset="0"/>
              <a:ea typeface="Calibri" pitchFamily="34" charset="0"/>
              <a:cs typeface="Arial" pitchFamily="34" charset="0"/>
            </a:endParaRPr>
          </a:p>
        </p:txBody>
      </p:sp>
      <p:sp>
        <p:nvSpPr>
          <p:cNvPr id="13315" name="Прямоугольник 7"/>
          <p:cNvSpPr>
            <a:spLocks noChangeArrowheads="1"/>
          </p:cNvSpPr>
          <p:nvPr/>
        </p:nvSpPr>
        <p:spPr bwMode="auto">
          <a:xfrm>
            <a:off x="6443663" y="3933825"/>
            <a:ext cx="270033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Автор:</a:t>
            </a:r>
            <a:endParaRPr lang="ru-RU" sz="900">
              <a:solidFill>
                <a:srgbClr val="000000"/>
              </a:solidFill>
              <a:ea typeface="Calibri" pitchFamily="34" charset="0"/>
              <a:cs typeface="Arial" pitchFamily="34" charset="0"/>
            </a:endParaRPr>
          </a:p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Тедорадзе Георгий  9-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140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класс </a:t>
            </a:r>
            <a:endParaRPr lang="ru-RU" sz="900">
              <a:solidFill>
                <a:srgbClr val="000000"/>
              </a:solidFill>
              <a:cs typeface="Arial" pitchFamily="34" charset="0"/>
            </a:endParaRPr>
          </a:p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МОУ СОШ №48 </a:t>
            </a:r>
            <a:endParaRPr lang="ru-RU" sz="900">
              <a:solidFill>
                <a:srgbClr val="000000"/>
              </a:solidFill>
              <a:cs typeface="Arial" pitchFamily="34" charset="0"/>
            </a:endParaRPr>
          </a:p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Г. Ярославля</a:t>
            </a:r>
            <a:endParaRPr lang="ru-RU" sz="900">
              <a:solidFill>
                <a:srgbClr val="000000"/>
              </a:solidFill>
              <a:cs typeface="Arial" pitchFamily="34" charset="0"/>
            </a:endParaRPr>
          </a:p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Научный руководитель:</a:t>
            </a:r>
            <a:endParaRPr lang="ru-RU" sz="900">
              <a:solidFill>
                <a:srgbClr val="000000"/>
              </a:solidFill>
              <a:cs typeface="Arial" pitchFamily="34" charset="0"/>
            </a:endParaRPr>
          </a:p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Филипповский Герман Юрьевич    </a:t>
            </a:r>
            <a:endParaRPr lang="ru-RU" sz="900">
              <a:solidFill>
                <a:srgbClr val="000000"/>
              </a:solidFill>
              <a:cs typeface="Arial" pitchFamily="34" charset="0"/>
            </a:endParaRPr>
          </a:p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Доктор филологических наук, профессор </a:t>
            </a:r>
            <a:endParaRPr lang="ru-RU" sz="900">
              <a:solidFill>
                <a:srgbClr val="000000"/>
              </a:solidFill>
              <a:cs typeface="Arial" pitchFamily="34" charset="0"/>
            </a:endParaRPr>
          </a:p>
          <a:p>
            <a:pPr algn="r" eaLnBrk="0" hangingPunct="0"/>
            <a:r>
              <a:rPr lang="ru-RU" sz="1400">
                <a:solidFill>
                  <a:srgbClr val="000000"/>
                </a:solidFill>
                <a:latin typeface="Times New Roman" pitchFamily="18" charset="0"/>
              </a:rPr>
              <a:t>ЯГПУ им. К.Д. Ушинского</a:t>
            </a:r>
            <a:endParaRPr lang="ru-RU" sz="9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316" name="TextBox 8"/>
          <p:cNvSpPr txBox="1">
            <a:spLocks noChangeArrowheads="1"/>
          </p:cNvSpPr>
          <p:nvPr/>
        </p:nvSpPr>
        <p:spPr bwMode="auto">
          <a:xfrm>
            <a:off x="3348038" y="6308725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b="1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Ярославль- 2012</a:t>
            </a:r>
            <a:endParaRPr lang="ru-RU">
              <a:solidFill>
                <a:srgbClr val="000000"/>
              </a:solidFill>
              <a:ea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3246438"/>
            <a:ext cx="338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 </a:t>
            </a: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395288" y="20638"/>
            <a:ext cx="8424862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8. Прялка "Башенка" - характерно ярославский тип старинной прялки. Названа так, потому что вертикальная часть прялки выполнена в технике </a:t>
            </a:r>
            <a:endParaRPr lang="ru-RU" sz="1200" b="1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прорезной резьбы и имеет вид 16-ярусной башни, над которой помещены древние знаки, символы солнца и неба. 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Вертикаль прялки закреплена </a:t>
            </a:r>
            <a:endParaRPr lang="ru-RU" sz="1200" b="1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в гнезде и на донце прялки где имеются резные изображения. 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420938"/>
            <a:ext cx="32004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638" y="2492375"/>
            <a:ext cx="439261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50825" y="168275"/>
            <a:ext cx="87137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latin typeface="Times New Roman" pitchFamily="18" charset="0"/>
                <a:cs typeface="Times New Roman" pitchFamily="18" charset="0"/>
              </a:rPr>
              <a:t>9. Эти изображения имеют символику. Башня представляет образ Библейской Вавилонской башни из сказания о разделении языков. Тем самым,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можно утверждать, что создатель прялки был грамотным человеком, который знал и читал Библию. Знаки, вырезанные на донце, имеют совсем,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другое происхождение, их вырезал не мастер, а владелец прялки</a:t>
            </a:r>
          </a:p>
          <a:p>
            <a:pPr algn="ctr"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 (или  владелица).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2781300"/>
            <a:ext cx="4067175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113" y="2060575"/>
            <a:ext cx="3025775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23850" y="482600"/>
            <a:ext cx="8135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10. Прялка"Башенка" составляет основной предмет игры- экскурсии в музей школы для учеников первых классов: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268413"/>
            <a:ext cx="493712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0825" y="333375"/>
            <a:ext cx="66976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10. Прялка"Башенка" составляет основной предмет игры- экскурсии в музей школы для учеников первых классов: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   -первая цель первоклассника - знакомство со школьным музеем;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484313"/>
            <a:ext cx="599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188913"/>
            <a:ext cx="91440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10. Прялка"Башенка" составляет основной предмет игры- экскурсии в музей школы для учеников первых классов: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   -вторая цель- знакомство конкретно  с подлинными экспонатами, например , прялкой , гребнем, ознакомления с культурой старинного быта Ярославского 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Заволжья - родной земли Н.А.Некрасова. 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773238"/>
            <a:ext cx="5545138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79388" y="76200"/>
            <a:ext cx="87010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10. Прялка"Башенка" составляет основной предмет игры- экскурсии в музей школы для учеников первых классов: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   -повторение только что освоенных букв русского алфавита, некоторых русских слов;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181100"/>
            <a:ext cx="5327650" cy="489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53988"/>
            <a:ext cx="8172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10. Прялка"Башенка" составляет основной предмет игры- экскурсии в музей школы для учеников первых классов: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  -обсуждаем с детьми вырезанную на донце прялки букву А - знак хозяйки. Игра: отгадать имя хозяйки (Анна, Алиса, Анфиса и т.д.). 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1412875"/>
            <a:ext cx="5473700" cy="482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50800"/>
            <a:ext cx="86042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10. Прялка"Башенка" составляет основной предмет игры- экскурсии в музей школы для учеников первых классов: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-обсуждаем некоторые другие буквы алфавита: 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b="1">
                <a:latin typeface="Times New Roman" pitchFamily="18" charset="0"/>
                <a:cs typeface="Times New Roman" pitchFamily="18" charset="0"/>
              </a:rPr>
              <a:t>Б-Библия, В-веретено, Вавилон, П- прясть, пряжа, прялка, Д- донце, дерево, Г – гребень.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1341438"/>
            <a:ext cx="6488113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9388" y="115888"/>
            <a:ext cx="8604250" cy="200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10. Прялка"Башенка" составляет основной предмет игры- экскурсии в музей школы для учеников первых классов: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400" b="1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обсуждаем с детьми слово Библия (буква"Б"), что в переводе с греческого языка значит "книги" и показываем старинные книги в школьном музее. Здесь же – прялка – самопрялка.</a:t>
            </a:r>
          </a:p>
          <a:p>
            <a:pPr eaLnBrk="0" hangingPunct="0"/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6375" y="1700213"/>
            <a:ext cx="5878513" cy="440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260350"/>
            <a:ext cx="860425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10. Прялка"Башенка" составляет основной предмет игры- экскурсии в музей школы для учеников первых классов:</a:t>
            </a:r>
            <a:endParaRPr lang="ru-RU" sz="1100" b="1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-обсуждаем с детьми библейскую легенду о строительстве Вавилонской Башни (до неба) и как бы разделил языки и нарушил строительство Башни.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Игра - кто из детей назовет разные языки мира например (английский, китайский и т.д). </a:t>
            </a:r>
          </a:p>
          <a:p>
            <a:r>
              <a:rPr lang="ru-RU" sz="2800">
                <a:latin typeface="Franklin Gothic Book" pitchFamily="34" charset="0"/>
              </a:rPr>
              <a:t> </a:t>
            </a:r>
          </a:p>
          <a:p>
            <a:pPr eaLnBrk="0" hangingPunct="0"/>
            <a:endParaRPr lang="ru-RU" sz="28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1916113"/>
            <a:ext cx="3200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07950" y="549275"/>
            <a:ext cx="4176713" cy="51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60363"/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Истоки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  <a:p>
            <a:pPr indent="360363" eaLnBrk="0" hangingPunct="0"/>
            <a:r>
              <a:rPr lang="ru-RU" b="1" i="1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  <a:p>
            <a:pPr indent="360363" eaLnBrk="0" hangingPunct="0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Программа Истоки в музее СОШ-48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  <a:p>
            <a:pPr indent="360363"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Прялка "Башенка" из села Грешнево.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  <a:p>
            <a:pPr indent="360363"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Номинация 4:5 (исследовательская) - культурное наследие - этнография. Номинация 4:6 (творческая) - краеведческая находка.</a:t>
            </a:r>
            <a:endParaRPr lang="ru-RU" sz="40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3800" y="981075"/>
            <a:ext cx="3200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323850" y="944563"/>
            <a:ext cx="374332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11. Библия - самая древняя книга. Книги существуют с древности, это истоки грамоты и книжности. Русская грамота произошла от греческой </a:t>
            </a:r>
            <a:endParaRPr lang="ru-RU" sz="1200" b="1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(русские буквы похожи на греческие).</a:t>
            </a:r>
            <a:endParaRPr lang="ru-RU" sz="1200" b="1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Школьный музей СОШ48 - это музей истории русской славянской грамоты, которой в 2013 году исполняется 1150 лет,т.е. в 863 году наша славяно- </a:t>
            </a:r>
            <a:endParaRPr lang="ru-RU" sz="1200" b="1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русская грамота была создана св. Кириллом и Мефодием.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6100" y="908050"/>
            <a:ext cx="4562475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8175" y="188913"/>
            <a:ext cx="5400675" cy="652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404813"/>
            <a:ext cx="8064500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97063" y="260350"/>
            <a:ext cx="5291137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38" y="260350"/>
            <a:ext cx="4591050" cy="612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395288" y="184150"/>
            <a:ext cx="83883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12. Знаки на донце прялки- это не буквы. Они означают то же, что и башня  (до неба)- это знаки: лестница (до неба) и Древо Жизни -их вырезал 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владелец прялки, а не мастер - создатель всей прялки. Этот владелец не был грамотным человеком, но знал мифы и сказки о Древе Жизни и о </a:t>
            </a:r>
          </a:p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лестнице до неба. Знаки на донце прялки - уникальное отражение  древних мифических представлений крестьян Ярославского Заволжья.</a:t>
            </a:r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713" y="1773238"/>
            <a:ext cx="5976937" cy="4703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3246438"/>
            <a:ext cx="338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>
                <a:latin typeface="Franklin Gothic Book" pitchFamily="34" charset="0"/>
              </a:rPr>
              <a:t> </a:t>
            </a:r>
          </a:p>
        </p:txBody>
      </p:sp>
      <p:sp>
        <p:nvSpPr>
          <p:cNvPr id="38916" name="Rectangle 2"/>
          <p:cNvSpPr>
            <a:spLocks noChangeArrowheads="1"/>
          </p:cNvSpPr>
          <p:nvPr/>
        </p:nvSpPr>
        <p:spPr bwMode="auto">
          <a:xfrm>
            <a:off x="395288" y="635000"/>
            <a:ext cx="842486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latin typeface="Times New Roman" pitchFamily="18" charset="0"/>
                <a:cs typeface="Times New Roman" pitchFamily="18" charset="0"/>
              </a:rPr>
              <a:t>13. Прялка "Башенка" – предмет не только древней материальной, но и духовной культуры – библейского мифа и первобытной народной мифологии. </a:t>
            </a: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2349500"/>
            <a:ext cx="4392612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2205038"/>
            <a:ext cx="3200400" cy="355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2"/>
          <p:cNvSpPr txBox="1">
            <a:spLocks noChangeArrowheads="1"/>
          </p:cNvSpPr>
          <p:nvPr/>
        </p:nvSpPr>
        <p:spPr bwMode="auto">
          <a:xfrm>
            <a:off x="1331913" y="2708275"/>
            <a:ext cx="76327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759450" y="115888"/>
            <a:ext cx="3384550" cy="569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514350" indent="-514350" algn="ctr">
              <a:buFontTx/>
              <a:buAutoNum type="arabicPeriod"/>
            </a:pPr>
            <a:r>
              <a:rPr lang="ru-RU" sz="2800" b="1">
                <a:latin typeface="Times New Roman" pitchFamily="18" charset="0"/>
                <a:cs typeface="Times New Roman" pitchFamily="18" charset="0"/>
              </a:rPr>
              <a:t>Ярославская прялка "Башенка" начала 19 века относится к ранним поступлениям в период создания музея СОШ-48 </a:t>
            </a:r>
          </a:p>
          <a:p>
            <a:pPr marL="514350" indent="-514350"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в 1999г.,инв. </a:t>
            </a:r>
            <a:endParaRPr lang="ru-RU" sz="1600" b="1"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№7. Дерево, резьба 60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71. Подлинник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549275"/>
            <a:ext cx="49371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5759450" y="476250"/>
            <a:ext cx="3384550" cy="575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. Прялка происходит из Ярославского Заволжья и соотносится с темой "Истоки", основной  темой музея средней школы № 48 и школьной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программы воспитательной работы  «Кирилица»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В 2013 г. юбилей -1150 лет создания славяно - русской грамоты.</a:t>
            </a:r>
          </a:p>
          <a:p>
            <a:r>
              <a:rPr lang="ru-RU" sz="2800">
                <a:latin typeface="Franklin Gothic Book" pitchFamily="34" charset="0"/>
              </a:rPr>
              <a:t> 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1125538"/>
            <a:ext cx="5256213" cy="391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59450" y="292100"/>
            <a:ext cx="338455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600" b="1">
                <a:latin typeface="Times New Roman" pitchFamily="18" charset="0"/>
                <a:cs typeface="Times New Roman" pitchFamily="18" charset="0"/>
              </a:rPr>
              <a:t>3. Прялку "Башенка" подарила музею учитель средней школы Яковлева Ираида Ананьевна в 1998г. Ираида Ананьевна происходит из семьи </a:t>
            </a:r>
          </a:p>
          <a:p>
            <a:pPr algn="ctr"/>
            <a:r>
              <a:rPr lang="ru-RU" sz="2600" b="1">
                <a:latin typeface="Times New Roman" pitchFamily="18" charset="0"/>
                <a:cs typeface="Times New Roman" pitchFamily="18" charset="0"/>
              </a:rPr>
              <a:t>Яковлевых из деревни Грешнево Некрасовского района Ярославской области.</a:t>
            </a:r>
          </a:p>
          <a:p>
            <a:r>
              <a:rPr lang="ru-RU" sz="2800">
                <a:latin typeface="Franklin Gothic Book" pitchFamily="34" charset="0"/>
              </a:rPr>
              <a:t> 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981075"/>
            <a:ext cx="4895850" cy="424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333375"/>
            <a:ext cx="3384550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4. Прялка датируется началом 19 века. т. е. она современница поэта Некрасова Н.А., 200-летний юбилей которого отмечаем в 2021 году.</a:t>
            </a:r>
          </a:p>
          <a:p>
            <a:r>
              <a:rPr lang="ru-RU" sz="2800">
                <a:latin typeface="Franklin Gothic Book" pitchFamily="34" charset="0"/>
              </a:rPr>
              <a:t> </a:t>
            </a:r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836613"/>
            <a:ext cx="4608513" cy="442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59450" y="-46038"/>
            <a:ext cx="3384550" cy="680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5. Поскольку прялка происходит из села Грешнево, ее владельцем, а может быть и ее создателям, были кто-то из крепостных крестьян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А. Некрасова, отца поэта, ярославского дворянина и предводителя дворянства. Тем самым можно сказать,  что прялка носит мемориальный 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характер, связанный с временем и имением поэта</a:t>
            </a:r>
            <a:r>
              <a:rPr lang="ru-RU" sz="2800">
                <a:latin typeface="Franklin Gothic Book" pitchFamily="34" charset="0"/>
              </a:rPr>
              <a:t>.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1081088"/>
            <a:ext cx="4968875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415925"/>
            <a:ext cx="3384550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6. Вместе с тем, прялка- это представитель крестьянского быта, на ней пряли льняную пряжу, наматывали нитки на веретено, а затем использовали для 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 качественного изготовления одежды. Занимались этим в основном женщины- крестьянки. </a:t>
            </a:r>
          </a:p>
          <a:p>
            <a:r>
              <a:rPr lang="ru-RU" sz="2800">
                <a:latin typeface="Franklin Gothic Book" pitchFamily="34" charset="0"/>
              </a:rPr>
              <a:t> </a:t>
            </a:r>
          </a:p>
          <a:p>
            <a:r>
              <a:rPr lang="ru-RU" sz="2800">
                <a:latin typeface="Franklin Gothic Book" pitchFamily="34" charset="0"/>
              </a:rPr>
              <a:t> 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981075"/>
            <a:ext cx="5400675" cy="428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5759450" y="1370013"/>
            <a:ext cx="3384550" cy="396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7. Прялки возникли в глубокой древности. на территории России найдены археологические прялки возрастом более 2000 лет.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476250"/>
            <a:ext cx="3960813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147</TotalTime>
  <Words>961</Words>
  <Application>Microsoft Office PowerPoint</Application>
  <PresentationFormat>Экран (4:3)</PresentationFormat>
  <Paragraphs>74</Paragraphs>
  <Slides>27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Franklin Gothic Book</vt:lpstr>
      <vt:lpstr>Arial</vt:lpstr>
      <vt:lpstr>Franklin Gothic Medium</vt:lpstr>
      <vt:lpstr>Wingdings 2</vt:lpstr>
      <vt:lpstr>Calibri</vt:lpstr>
      <vt:lpstr>Times New Roman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Учитель_33</dc:creator>
  <cp:lastModifiedBy>Секретарь</cp:lastModifiedBy>
  <cp:revision>17</cp:revision>
  <dcterms:created xsi:type="dcterms:W3CDTF">2012-11-15T04:18:14Z</dcterms:created>
  <dcterms:modified xsi:type="dcterms:W3CDTF">2013-02-14T07:47:48Z</dcterms:modified>
</cp:coreProperties>
</file>