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5" r:id="rId7"/>
    <p:sldId id="259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8D1C11-8ED5-444A-A46E-D2AE8FD56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F7964B-A483-4329-BBAD-E17BF711E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71C848-70EE-4F6A-91FD-F00192056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866796-0A60-4A15-AB46-D19CF1105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0D5404-510E-4C36-96E8-DF6F3F7B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42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3D0B29-8BB0-4183-8513-4A02C0A5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334A819-8355-409C-B392-BB00EAC84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9799B3-4887-4ED8-9277-CD24DBEA7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BACA87-CE64-4AE8-B01E-552905FAC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F5AC83-CEB1-42A7-8925-CAE6BA357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8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638EC87-D97E-4ABC-A758-6939778272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DEBF17-E263-4664-9886-D1AD3038C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AF7FF8-C3A1-4FF7-8836-862343431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A80260-3B07-450A-93E4-6DD91F2DE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F21C7A-5454-4067-A8AB-2284FBA25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74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3D34C-ECF9-4895-A1D4-D1041B22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283F05-7485-45DA-B7F2-C4CF61964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07FEC0-2F17-4BDF-9B96-F434CC482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F811AE-1032-4D1E-99F7-0246820E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10BCA8-367F-43C6-A9E7-7EF5C7C7D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84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26F14-A1EE-49BD-B200-4D3C5B3AE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3E6C2E-7410-4404-A8A3-A75163229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97AC74-9908-4648-93D4-EEE67F378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804743-FB04-4124-9C7E-60E7723A7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B459A0-5E88-44E8-B3F0-8F3B1761D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43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C77E9D-EB67-432D-81FB-BB355C423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705513-4D9B-4A12-8D40-00CE13FA4E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A61EAD-EFDD-45A4-9AED-368A6DC63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033638-3DE2-4997-A865-79A89EC19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D1604D-1F46-4238-8282-1BC731AFE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B098C0-1706-4213-AD27-FC5B3F96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31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4CB7B1-2216-41C1-BB49-A3E2C3155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99E0CA-9B95-4C4B-99BB-275B3424F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3223B83-50ED-4732-8E81-3B74735CB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AE0703D-40D1-4F5B-A7D7-5935B333C1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9DB669C-D6CA-4242-80C0-8CEDB85AB4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2098482-C180-4006-A2A1-C39BB9A8D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8CE9437-4E0E-4C52-8DFE-FCD91863E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438C2FF-462A-478D-A15D-65B2EF0AF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09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34541-00B9-4670-8285-F96776394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568BA81-A6AD-40ED-AD7F-A1AC2F009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B311660-E2F2-484F-8333-A9C17B300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B72B7D9-E170-4391-9682-886E1343D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87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488F57C-2A04-44EE-88D3-F9F9CECF3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F292EA5-A93F-4CBF-AB9B-D0E8CAFBE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F287151-A45E-48CA-9D86-59CB271A0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81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D6FB2E-B439-4A92-995C-1386628E3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637DCC-53BF-4E3C-9EDE-A64908D07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B1668D-7564-4CAF-9655-7B7E69C77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B5C0C9-F36C-466B-931D-8E872519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2969D6-64EF-4E9A-BA65-444C31C89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EFBB65-9F69-4C7B-BC75-4A6A125C2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98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D760A-4A65-4CD6-AA55-C2B19A7D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46AA612-FD66-4964-9CAD-BADEF6877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934F6F7-29EE-4D4B-AC21-0469D18F6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C0D35C-746E-4882-B150-A9AC38C3B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571F-CD74-4CDD-A650-DA892595FAE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F8E54D-CC4A-4982-8455-2EA287265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FF306C-7D59-4C70-A3D1-127CF74C8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1C49-9B08-4F48-8818-2ACCCA627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96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C5786E-3795-46AF-AF39-F1C17289F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E70BC0-2378-4401-9228-DC4236D60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F848B4-F438-419C-8A6A-86FED9F2C1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1571F-CD74-4CDD-A650-DA892595FAE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63C81A-6BEE-4222-BF55-5AD90A9336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EF9040-7163-4F07-8DA6-3BCC406CE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51C49-9B08-4F48-8818-2ACCCA627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78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F128C0B-EAC2-4D97-B6D1-15A1B1B1F9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C0589FB4-37AE-465E-B8B2-2E6CF7DD0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430" y="836085"/>
            <a:ext cx="10003059" cy="91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 учреждение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№48»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E296F53-A4B8-4AEF-AAB1-7C0C10083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298701"/>
            <a:ext cx="10363200" cy="146896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64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Городской оздоровительный лагерь «Солнышко»</a:t>
            </a: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D409BAAE-F54C-48B6-B51E-E286E0B10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930" y="4028018"/>
            <a:ext cx="2254143" cy="1323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летняя смена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1- 28 июня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alt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</a:p>
        </p:txBody>
      </p:sp>
    </p:spTree>
    <p:extLst>
      <p:ext uri="{BB962C8B-B14F-4D97-AF65-F5344CB8AC3E}">
        <p14:creationId xmlns:p14="http://schemas.microsoft.com/office/powerpoint/2010/main" val="74278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F128C0B-EAC2-4D97-B6D1-15A1B1B1F9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D9769D8A-AD23-4736-8219-70D6D9B51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ru-RU" alt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работы лагеря и отряды</a:t>
            </a:r>
          </a:p>
        </p:txBody>
      </p:sp>
      <p:sp>
        <p:nvSpPr>
          <p:cNvPr id="8" name="Содержимое 2">
            <a:extLst>
              <a:ext uri="{FF2B5EF4-FFF2-40B4-BE49-F238E27FC236}">
                <a16:creationId xmlns:a16="http://schemas.microsoft.com/office/drawing/2014/main" id="{E73E14DE-360E-4BC1-BE96-97005776B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01.06.202</a:t>
            </a:r>
            <a:r>
              <a:rPr lang="en-US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начало лагерной смены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28.06.202</a:t>
            </a:r>
            <a:r>
              <a:rPr lang="en-US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последний день работы лагеря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Лагерь НЕ РАБОТАЕТ </a:t>
            </a:r>
            <a:r>
              <a:rPr lang="en-US" sz="26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26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Лагерь сможет принять 1</a:t>
            </a:r>
            <a:r>
              <a:rPr lang="en-US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 из них </a:t>
            </a:r>
            <a:r>
              <a:rPr lang="en-US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многодетных семей и </a:t>
            </a:r>
            <a:r>
              <a:rPr lang="en-US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ТЖС!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обычных отряда и 2 плавательных!</a:t>
            </a:r>
          </a:p>
        </p:txBody>
      </p:sp>
    </p:spTree>
    <p:extLst>
      <p:ext uri="{BB962C8B-B14F-4D97-AF65-F5344CB8AC3E}">
        <p14:creationId xmlns:p14="http://schemas.microsoft.com/office/powerpoint/2010/main" val="365475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DEBBDDB-9C49-4F93-B2BC-B245761B77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75"/>
            <a:ext cx="12192000" cy="6858000"/>
          </a:xfrm>
          <a:prstGeom prst="rect">
            <a:avLst/>
          </a:prstGeom>
        </p:spPr>
      </p:pic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A8509E7F-604C-4D76-9375-83BFD2318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</a:t>
            </a:r>
          </a:p>
        </p:txBody>
      </p:sp>
      <p:sp>
        <p:nvSpPr>
          <p:cNvPr id="6" name="Содержимое 2">
            <a:extLst>
              <a:ext uri="{FF2B5EF4-FFF2-40B4-BE49-F238E27FC236}">
                <a16:creationId xmlns:a16="http://schemas.microsoft.com/office/drawing/2014/main" id="{0787817A-7B56-43E1-B72C-43B72A36C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2273" y="1578760"/>
            <a:ext cx="6947453" cy="452543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8.30</a:t>
            </a:r>
            <a:r>
              <a:rPr lang="ru-RU" sz="266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приход детей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8.45</a:t>
            </a:r>
            <a:r>
              <a:rPr lang="ru-RU" sz="266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зарядка, линейка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9.00</a:t>
            </a:r>
            <a:r>
              <a:rPr lang="ru-RU" sz="266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завтрак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9.30 – 13.00</a:t>
            </a:r>
            <a:r>
              <a:rPr lang="ru-RU" sz="266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отрядные мероприятия, работа кружков, оздоровительные процедуры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13.00-13.30</a:t>
            </a:r>
            <a:r>
              <a:rPr lang="ru-RU" sz="266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– обед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13.30-14.30- </a:t>
            </a:r>
            <a:r>
              <a:rPr lang="ru-RU" sz="266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отрядные мероприятия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6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14.30- </a:t>
            </a:r>
            <a:r>
              <a:rPr lang="ru-RU" sz="266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уход домой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ru-RU" sz="2667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D5CBC8B-A0AF-4EA4-B564-5E05949E04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50"/>
            <a:ext cx="12192000" cy="6858000"/>
          </a:xfrm>
          <a:prstGeom prst="rect">
            <a:avLst/>
          </a:prstGeom>
        </p:spPr>
      </p:pic>
      <p:sp>
        <p:nvSpPr>
          <p:cNvPr id="13365" name="Заголовок 1">
            <a:extLst>
              <a:ext uri="{FF2B5EF4-FFF2-40B4-BE49-F238E27FC236}">
                <a16:creationId xmlns:a16="http://schemas.microsoft.com/office/drawing/2014/main" id="{80C20D29-9E5F-4BEB-9292-609A503E9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38734"/>
            <a:ext cx="10972800" cy="1143001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СЕТКА МЕРОПРИЯТИЙ </a:t>
            </a:r>
          </a:p>
        </p:txBody>
      </p:sp>
      <p:graphicFrame>
        <p:nvGraphicFramePr>
          <p:cNvPr id="5" name="Таблица 6">
            <a:extLst>
              <a:ext uri="{FF2B5EF4-FFF2-40B4-BE49-F238E27FC236}">
                <a16:creationId xmlns:a16="http://schemas.microsoft.com/office/drawing/2014/main" id="{02672613-5EA5-A0B0-B02B-CCEE4548D1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948201"/>
              </p:ext>
            </p:extLst>
          </p:nvPr>
        </p:nvGraphicFramePr>
        <p:xfrm>
          <a:off x="387625" y="681989"/>
          <a:ext cx="11360425" cy="5786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085">
                  <a:extLst>
                    <a:ext uri="{9D8B030D-6E8A-4147-A177-3AD203B41FA5}">
                      <a16:colId xmlns:a16="http://schemas.microsoft.com/office/drawing/2014/main" val="4282930797"/>
                    </a:ext>
                  </a:extLst>
                </a:gridCol>
                <a:gridCol w="2272085">
                  <a:extLst>
                    <a:ext uri="{9D8B030D-6E8A-4147-A177-3AD203B41FA5}">
                      <a16:colId xmlns:a16="http://schemas.microsoft.com/office/drawing/2014/main" val="1017714359"/>
                    </a:ext>
                  </a:extLst>
                </a:gridCol>
                <a:gridCol w="2272085">
                  <a:extLst>
                    <a:ext uri="{9D8B030D-6E8A-4147-A177-3AD203B41FA5}">
                      <a16:colId xmlns:a16="http://schemas.microsoft.com/office/drawing/2014/main" val="2563599793"/>
                    </a:ext>
                  </a:extLst>
                </a:gridCol>
                <a:gridCol w="2272085">
                  <a:extLst>
                    <a:ext uri="{9D8B030D-6E8A-4147-A177-3AD203B41FA5}">
                      <a16:colId xmlns:a16="http://schemas.microsoft.com/office/drawing/2014/main" val="1293307561"/>
                    </a:ext>
                  </a:extLst>
                </a:gridCol>
                <a:gridCol w="2272085">
                  <a:extLst>
                    <a:ext uri="{9D8B030D-6E8A-4147-A177-3AD203B41FA5}">
                      <a16:colId xmlns:a16="http://schemas.microsoft.com/office/drawing/2014/main" val="1147997520"/>
                    </a:ext>
                  </a:extLst>
                </a:gridCol>
              </a:tblGrid>
              <a:tr h="3352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Понедельник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Вторник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Пятница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906432"/>
                  </a:ext>
                </a:extLst>
              </a:tr>
              <a:tr h="10616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Киноформат</a:t>
                      </a:r>
                      <a:b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рублей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Фокусы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рублей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751237"/>
                  </a:ext>
                </a:extLst>
              </a:tr>
              <a:tr h="106168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Химические опыты для детей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рублей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Очки виртуальной реальности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 рублей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Музей заповедник</a:t>
                      </a: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Музей здоровья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рублей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219416"/>
                  </a:ext>
                </a:extLst>
              </a:tr>
              <a:tr h="807366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ВЫХОДНОЙ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ВЫХОДНОЙ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Лазертаг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рублей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637919"/>
                  </a:ext>
                </a:extLst>
              </a:tr>
              <a:tr h="112685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Выезд в парк Забава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 рублей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Художественный музей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 рублей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Супергеройское приключение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рублей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183143"/>
                  </a:ext>
                </a:extLst>
              </a:tr>
              <a:tr h="106168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Игровая программа по ПДД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рублей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Киноформат</a:t>
                      </a:r>
                      <a:b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рублей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Джинсовая дискотека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рублей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79853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6D35186-9E1C-4355-926B-0BFA0E4E61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75"/>
            <a:ext cx="12192000" cy="6858000"/>
          </a:xfrm>
          <a:prstGeom prst="rect">
            <a:avLst/>
          </a:prstGeom>
        </p:spPr>
      </p:pic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FC5FE791-CC1D-4886-846E-5C4598A1A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sp>
        <p:nvSpPr>
          <p:cNvPr id="14339" name="Содержимое 2">
            <a:extLst>
              <a:ext uri="{FF2B5EF4-FFF2-40B4-BE49-F238E27FC236}">
                <a16:creationId xmlns:a16="http://schemas.microsoft.com/office/drawing/2014/main" id="{49A83C99-1CE1-4EAD-9AE9-8375679DF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8168"/>
            <a:ext cx="10972800" cy="4157684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в день: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 рублей = 56,7(областной бюджет)+63 рубля(городской бюджет)+ </a:t>
            </a:r>
            <a:b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+6,3 (софинансирование ГБ)+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 (РОДИТЕЛИ)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Итого: 1314 рублей с человека за 18 дней*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исключением детей ТЖС и из многодетных семей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расходы (из расчета на одного ребенка):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Культурно-массовые расходы (мероприятия, канцелярские товары, гигиенические принадлежности, призовой фонд):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5500 рублей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Бассейн :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1800 рублей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6D35186-9E1C-4355-926B-0BFA0E4E61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FC5FE791-CC1D-4886-846E-5C4598A1A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825" y="127385"/>
            <a:ext cx="10515600" cy="828369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alt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ТЖС</a:t>
            </a: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93436394-C384-C67C-1C02-7D4B02B54F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496431"/>
              </p:ext>
            </p:extLst>
          </p:nvPr>
        </p:nvGraphicFramePr>
        <p:xfrm>
          <a:off x="208722" y="945016"/>
          <a:ext cx="11787807" cy="566926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108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9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1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трудной жизненной ситуации</a:t>
                      </a: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Подтверждающие документы</a:t>
                      </a: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427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Ребенок, находящийся без попечения родителей</a:t>
                      </a:r>
                    </a:p>
                    <a:p>
                      <a:pPr algn="just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Копия решения органа опеки и попечительства об установлении опеки или попечительства или копия договора о передаче ребенка (детей) на воспитание в приемную семью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1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Ребенок-инвалид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из учреждения здравоохранения об инвалидности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19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Ребенок, проживающий в малоимущей семье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из территориального отдела по социальной поддержке населения и охране труда о признании семьи малоимущей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1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из семьи беженцев и вынужденных переселенцев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из  миграционной службы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58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Дети, в отношении которых совершены насильственные преступления (причинение вреда здоровью, истязание, изнасилование и другие)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Копия решения суда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0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с ограниченными возможностями здоровья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Копия заключения психолого-медико- педагогической комиссии 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407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 СВО</a:t>
                      </a: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Ходатайство образовательного учреждения со справкой из военкомата предоставляется</a:t>
                      </a:r>
                      <a:r>
                        <a:rPr lang="ru-RU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департамент образования для рассмотрения на городской комиссии по организации отдыха. Выдается выписка из протокола.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120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F128C0B-EAC2-4D97-B6D1-15A1B1B1F9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Текст 10">
            <a:extLst>
              <a:ext uri="{FF2B5EF4-FFF2-40B4-BE49-F238E27FC236}">
                <a16:creationId xmlns:a16="http://schemas.microsoft.com/office/drawing/2014/main" id="{6DBB041A-BEC9-4650-8D79-9F7C68949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4873" y="288235"/>
            <a:ext cx="5157787" cy="616434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ОБЫЧНЫЙ ОТРЯД</a:t>
            </a:r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id="{19A0A955-04B5-443F-B2A0-24D6611A9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4874" y="1004060"/>
            <a:ext cx="5157787" cy="3279705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Культурно-массовые расходы (мероприятия, канцелярские товары, гигиенические принадлежности, призовой фонд):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рублей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Питание: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1314*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alt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ИТОГО: 6814</a:t>
            </a:r>
            <a:endParaRPr lang="ru-RU" alt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0230736-C883-4623-BA68-BB94D649AB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288235"/>
            <a:ext cx="5183188" cy="616435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ПЛАВАТЕЛЬНЫЙ ОТРЯД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:a16="http://schemas.microsoft.com/office/drawing/2014/main" id="{9A0CFCB4-71A5-4334-8531-7ADD02F0DF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1004060"/>
            <a:ext cx="5183188" cy="3428792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Культурно-массовые расходы (мероприятия, канцелярские товары, гигиенические принадлежности, призовой фонд):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рублей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Бассейн :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 рублей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Питание: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1314*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alt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ИТОГО: 8614</a:t>
            </a:r>
            <a:endParaRPr lang="ru-RU" alt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alt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D09DCC-AF67-4C91-A1BE-4B29CA9BDC1F}"/>
              </a:ext>
            </a:extLst>
          </p:cNvPr>
          <p:cNvSpPr txBox="1"/>
          <p:nvPr/>
        </p:nvSpPr>
        <p:spPr>
          <a:xfrm>
            <a:off x="2930387" y="4432852"/>
            <a:ext cx="6331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За исключением детей ТЖС и из многодетных семей</a:t>
            </a:r>
          </a:p>
        </p:txBody>
      </p:sp>
    </p:spTree>
    <p:extLst>
      <p:ext uri="{BB962C8B-B14F-4D97-AF65-F5344CB8AC3E}">
        <p14:creationId xmlns:p14="http://schemas.microsoft.com/office/powerpoint/2010/main" val="1581583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8D6F9C3-DA0C-4163-A7EE-B11A8644B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75"/>
            <a:ext cx="12192000" cy="6858000"/>
          </a:xfrm>
          <a:prstGeom prst="rect">
            <a:avLst/>
          </a:prstGeom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13C879-6624-4B47-8FCC-2C96A5C7F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Пасечник Е.А.</a:t>
            </a:r>
          </a:p>
        </p:txBody>
      </p:sp>
      <p:sp>
        <p:nvSpPr>
          <p:cNvPr id="15363" name="Заголовок 1">
            <a:extLst>
              <a:ext uri="{FF2B5EF4-FFF2-40B4-BE49-F238E27FC236}">
                <a16:creationId xmlns:a16="http://schemas.microsoft.com/office/drawing/2014/main" id="{2A7C8AEE-BBEE-4B58-97B3-87AFAF6D3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</a:t>
            </a:r>
          </a:p>
        </p:txBody>
      </p:sp>
      <p:sp>
        <p:nvSpPr>
          <p:cNvPr id="6" name="Содержимое 2">
            <a:extLst>
              <a:ext uri="{FF2B5EF4-FFF2-40B4-BE49-F238E27FC236}">
                <a16:creationId xmlns:a16="http://schemas.microsoft.com/office/drawing/2014/main" id="{D4EC25F4-9E94-4918-9AF2-257DE7D4E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5" y="1617977"/>
            <a:ext cx="11072190" cy="354983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474121" algn="ctr">
              <a:buNone/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Лагерная смена пройдет с 01.06.2023 </a:t>
            </a:r>
            <a:r>
              <a:rPr lang="ru-RU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-28.06.2023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74121" algn="ctr">
              <a:buNone/>
              <a:defRPr/>
            </a:pP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лагеря вам необходимо: </a:t>
            </a:r>
          </a:p>
          <a:p>
            <a:pPr marL="0" indent="474121" algn="ctr">
              <a:buNone/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заявление. Оплатить расходы на культурно-массовые мероприятия (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5500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бассейн (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1800 рублей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 кабинете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№25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Предоставить копии документов подтверждающих льготу для ТЖС и многодетных.</a:t>
            </a:r>
          </a:p>
          <a:p>
            <a:pPr marL="0" indent="474121" algn="ctr">
              <a:buNone/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Оплатить питание после получения квитанции (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1190 рублей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7436</TotalTime>
  <Words>528</Words>
  <Application>Microsoft Office PowerPoint</Application>
  <PresentationFormat>Широкоэкранный</PresentationFormat>
  <Paragraphs>116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Monotype Corsiva</vt:lpstr>
      <vt:lpstr>Times New Roman</vt:lpstr>
      <vt:lpstr>Тема Office</vt:lpstr>
      <vt:lpstr>Городской оздоровительный лагерь «Солнышко»</vt:lpstr>
      <vt:lpstr>Сроки работы лагеря и отряды</vt:lpstr>
      <vt:lpstr>РЕЖИМ ДНЯ</vt:lpstr>
      <vt:lpstr>СЕТКА МЕРОПРИЯТИЙ </vt:lpstr>
      <vt:lpstr>РАСХОДЫ</vt:lpstr>
      <vt:lpstr>ТЖС</vt:lpstr>
      <vt:lpstr>Презентация PowerPoint</vt:lpstr>
      <vt:lpstr>ИТОГИ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Городской оздоровительный лагерь «Солнышко»</dc:title>
  <dc:creator>48 Школа</dc:creator>
  <cp:lastModifiedBy>48 Школа</cp:lastModifiedBy>
  <cp:revision>7</cp:revision>
  <dcterms:created xsi:type="dcterms:W3CDTF">2022-04-20T12:43:40Z</dcterms:created>
  <dcterms:modified xsi:type="dcterms:W3CDTF">2023-05-30T10:21:08Z</dcterms:modified>
</cp:coreProperties>
</file>