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67" r:id="rId5"/>
    <p:sldId id="261" r:id="rId6"/>
    <p:sldId id="262" r:id="rId7"/>
    <p:sldId id="263" r:id="rId8"/>
    <p:sldId id="265" r:id="rId9"/>
    <p:sldId id="259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8D1C11-8ED5-444A-A46E-D2AE8FD567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CF7964B-A483-4329-BBAD-E17BF711EB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71C848-70EE-4F6A-91FD-F00192056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571F-CD74-4CDD-A650-DA892595FAEC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866796-0A60-4A15-AB46-D19CF1105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0D5404-510E-4C36-96E8-DF6F3F7B0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1C49-9B08-4F48-8818-2ACCCA627F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427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3D0B29-8BB0-4183-8513-4A02C0A50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334A819-8355-409C-B392-BB00EAC841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9799B3-4887-4ED8-9277-CD24DBEA7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571F-CD74-4CDD-A650-DA892595FAEC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BACA87-CE64-4AE8-B01E-552905FAC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F5AC83-CEB1-42A7-8925-CAE6BA357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1C49-9B08-4F48-8818-2ACCCA627F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88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638EC87-D97E-4ABC-A758-6939778272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EDEBF17-E263-4664-9886-D1AD3038CB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AF7FF8-C3A1-4FF7-8836-862343431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571F-CD74-4CDD-A650-DA892595FAEC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A80260-3B07-450A-93E4-6DD91F2DE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F21C7A-5454-4067-A8AB-2284FBA25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1C49-9B08-4F48-8818-2ACCCA627F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74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13D34C-ECF9-4895-A1D4-D1041B222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283F05-7485-45DA-B7F2-C4CF61964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07FEC0-2F17-4BDF-9B96-F434CC482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571F-CD74-4CDD-A650-DA892595FAEC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F811AE-1032-4D1E-99F7-0246820E1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10BCA8-367F-43C6-A9E7-7EF5C7C7D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1C49-9B08-4F48-8818-2ACCCA627F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84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E26F14-A1EE-49BD-B200-4D3C5B3AE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13E6C2E-7410-4404-A8A3-A75163229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97AC74-9908-4648-93D4-EEE67F378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571F-CD74-4CDD-A650-DA892595FAEC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804743-FB04-4124-9C7E-60E7723A7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B459A0-5E88-44E8-B3F0-8F3B1761D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1C49-9B08-4F48-8818-2ACCCA627F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431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C77E9D-EB67-432D-81FB-BB355C423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705513-4D9B-4A12-8D40-00CE13FA4E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6A61EAD-EFDD-45A4-9AED-368A6DC63C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0033638-3DE2-4997-A865-79A89EC19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571F-CD74-4CDD-A650-DA892595FAEC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5D1604D-1F46-4238-8282-1BC731AFE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CB098C0-1706-4213-AD27-FC5B3F962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1C49-9B08-4F48-8818-2ACCCA627F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31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4CB7B1-2216-41C1-BB49-A3E2C3155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899E0CA-9B95-4C4B-99BB-275B3424F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3223B83-50ED-4732-8E81-3B74735CB2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AE0703D-40D1-4F5B-A7D7-5935B333C1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9DB669C-D6CA-4242-80C0-8CEDB85AB4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2098482-C180-4006-A2A1-C39BB9A8D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571F-CD74-4CDD-A650-DA892595FAEC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8CE9437-4E0E-4C52-8DFE-FCD91863E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438C2FF-462A-478D-A15D-65B2EF0AF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1C49-9B08-4F48-8818-2ACCCA627F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091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134541-00B9-4670-8285-F96776394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568BA81-A6AD-40ED-AD7F-A1AC2F009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571F-CD74-4CDD-A650-DA892595FAEC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B311660-E2F2-484F-8333-A9C17B300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B72B7D9-E170-4391-9682-886E1343D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1C49-9B08-4F48-8818-2ACCCA627F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871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488F57C-2A04-44EE-88D3-F9F9CECF3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571F-CD74-4CDD-A650-DA892595FAEC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F292EA5-A93F-4CBF-AB9B-D0E8CAFBE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F287151-A45E-48CA-9D86-59CB271A0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1C49-9B08-4F48-8818-2ACCCA627F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814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D6FB2E-B439-4A92-995C-1386628E3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637DCC-53BF-4E3C-9EDE-A64908D07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AB1668D-7564-4CAF-9655-7B7E69C77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6B5C0C9-F36C-466B-931D-8E872519E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571F-CD74-4CDD-A650-DA892595FAEC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12969D6-64EF-4E9A-BA65-444C31C89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2EFBB65-9F69-4C7B-BC75-4A6A125C2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1C49-9B08-4F48-8818-2ACCCA627F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981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5D760A-4A65-4CD6-AA55-C2B19A7D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46AA612-FD66-4964-9CAD-BADEF68776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934F6F7-29EE-4D4B-AC21-0469D18F6C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AC0D35C-746E-4882-B150-A9AC38C3B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571F-CD74-4CDD-A650-DA892595FAEC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F8E54D-CC4A-4982-8455-2EA287265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5FF306C-7D59-4C70-A3D1-127CF74C8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1C49-9B08-4F48-8818-2ACCCA627F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963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C5786E-3795-46AF-AF39-F1C17289F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AE70BC0-2378-4401-9228-DC4236D60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F848B4-F438-419C-8A6A-86FED9F2C1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1571F-CD74-4CDD-A650-DA892595FAEC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63C81A-6BEE-4222-BF55-5AD90A9336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EF9040-7163-4F07-8DA6-3BCC406CE4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51C49-9B08-4F48-8818-2ACCCA627F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78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F128C0B-EAC2-4D97-B6D1-15A1B1B1F9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C0589FB4-37AE-465E-B8B2-2E6CF7DD0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1430" y="836085"/>
            <a:ext cx="10003059" cy="913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 учреждение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общеобразовательная школа №48»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8E296F53-A4B8-4AEF-AAB1-7C0C10083F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298701"/>
            <a:ext cx="10363200" cy="146896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64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Городской оздоровительный лагерь «Солнышко»</a:t>
            </a:r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D409BAAE-F54C-48B6-B51E-E286E0B10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8930" y="4028018"/>
            <a:ext cx="2254143" cy="1323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летняя смена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3- 28 июня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год</a:t>
            </a:r>
          </a:p>
        </p:txBody>
      </p:sp>
    </p:spTree>
    <p:extLst>
      <p:ext uri="{BB962C8B-B14F-4D97-AF65-F5344CB8AC3E}">
        <p14:creationId xmlns:p14="http://schemas.microsoft.com/office/powerpoint/2010/main" val="742784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8D6F9C3-DA0C-4163-A7EE-B11A8644BE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75"/>
            <a:ext cx="12192000" cy="6858000"/>
          </a:xfrm>
          <a:prstGeom prst="rect">
            <a:avLst/>
          </a:prstGeom>
        </p:spPr>
      </p:pic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613C879-6624-4B47-8FCC-2C96A5C7F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Пасечник Е.А.</a:t>
            </a:r>
          </a:p>
        </p:txBody>
      </p:sp>
      <p:sp>
        <p:nvSpPr>
          <p:cNvPr id="15363" name="Заголовок 1">
            <a:extLst>
              <a:ext uri="{FF2B5EF4-FFF2-40B4-BE49-F238E27FC236}">
                <a16:creationId xmlns:a16="http://schemas.microsoft.com/office/drawing/2014/main" id="{2A7C8AEE-BBEE-4B58-97B3-87AFAF6D3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</a:t>
            </a:r>
          </a:p>
        </p:txBody>
      </p:sp>
      <p:sp>
        <p:nvSpPr>
          <p:cNvPr id="6" name="Содержимое 2">
            <a:extLst>
              <a:ext uri="{FF2B5EF4-FFF2-40B4-BE49-F238E27FC236}">
                <a16:creationId xmlns:a16="http://schemas.microsoft.com/office/drawing/2014/main" id="{D4EC25F4-9E94-4918-9AF2-257DE7D4E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05" y="1617977"/>
            <a:ext cx="11072190" cy="3549832"/>
          </a:xfrm>
          <a:solidFill>
            <a:schemeClr val="bg1">
              <a:alpha val="74000"/>
            </a:schemeClr>
          </a:solidFill>
        </p:spPr>
        <p:txBody>
          <a:bodyPr>
            <a:normAutofit/>
          </a:bodyPr>
          <a:lstStyle/>
          <a:p>
            <a:pPr marL="0" indent="474121" algn="ctr">
              <a:buNone/>
              <a:defRPr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Лагерная смена пройдет с 03.06.2024 -28.06.2024 </a:t>
            </a:r>
          </a:p>
          <a:p>
            <a:pPr marL="0" indent="474121" algn="ctr">
              <a:buNone/>
              <a:defRPr/>
            </a:pP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лагеря вам необходимо: </a:t>
            </a:r>
          </a:p>
          <a:p>
            <a:pPr marL="0" indent="474121" algn="ctr">
              <a:buNone/>
              <a:defRPr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Написать заявление. Оплатить расходы на культурно-массовые мероприятия (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6500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 бассейн (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2100 рублей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в кабинете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№25 до 17 мая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Предоставить копии документов подтверждающих льготу для ТЖС и многодетных.</a:t>
            </a:r>
          </a:p>
          <a:p>
            <a:pPr marL="0" indent="474121" algn="ctr">
              <a:buNone/>
              <a:defRPr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Оплатить питание после получения квитанции (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1386 рублей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F128C0B-EAC2-4D97-B6D1-15A1B1B1F9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D9769D8A-AD23-4736-8219-70D6D9B51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634"/>
            <a:ext cx="10515600" cy="982617"/>
          </a:xfrm>
        </p:spPr>
        <p:txBody>
          <a:bodyPr/>
          <a:lstStyle/>
          <a:p>
            <a:pPr algn="ctr"/>
            <a:r>
              <a:rPr lang="ru-RU" altLang="ru-RU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Важная информация</a:t>
            </a:r>
          </a:p>
        </p:txBody>
      </p:sp>
      <p:sp>
        <p:nvSpPr>
          <p:cNvPr id="8" name="Содержимое 2">
            <a:extLst>
              <a:ext uri="{FF2B5EF4-FFF2-40B4-BE49-F238E27FC236}">
                <a16:creationId xmlns:a16="http://schemas.microsoft.com/office/drawing/2014/main" id="{E73E14DE-360E-4BC1-BE96-97005776B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2251"/>
            <a:ext cx="10515600" cy="3862345"/>
          </a:xfrm>
          <a:solidFill>
            <a:schemeClr val="bg1">
              <a:alpha val="73000"/>
            </a:schemeClr>
          </a:solidFill>
          <a:effectLst>
            <a:softEdge rad="76200"/>
          </a:effectLst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лагерь принимаются дети, привитые согласно </a:t>
            </a:r>
            <a:r>
              <a:rPr lang="ru-RU" sz="24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Национальному календарю профилактических прививок и прошедшие обследование на туберкулёз (Манту или «</a:t>
            </a:r>
            <a:r>
              <a:rPr lang="ru-RU" sz="2400" b="1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Диаскинтест</a:t>
            </a:r>
            <a:r>
              <a:rPr lang="ru-RU" sz="24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»). В случает отказа от обследования необходимо предоставить справку от фтизиатра. </a:t>
            </a:r>
            <a:br>
              <a:rPr lang="ru-RU" sz="24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667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в лагерь осуществляется </a:t>
            </a:r>
            <a:r>
              <a:rPr lang="ru-RU" sz="266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2 мая с 13:00</a:t>
            </a:r>
            <a:r>
              <a:rPr 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ТЕЛЕФОНАМ 89159836832 и 35-45-36</a:t>
            </a:r>
            <a:br>
              <a:rPr 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Александра Вячеславовна.</a:t>
            </a:r>
            <a:br>
              <a:rPr 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67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Сообщения в мессенджерах записью не считаются!</a:t>
            </a:r>
          </a:p>
        </p:txBody>
      </p:sp>
    </p:spTree>
    <p:extLst>
      <p:ext uri="{BB962C8B-B14F-4D97-AF65-F5344CB8AC3E}">
        <p14:creationId xmlns:p14="http://schemas.microsoft.com/office/powerpoint/2010/main" val="3633992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F128C0B-EAC2-4D97-B6D1-15A1B1B1F9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D9769D8A-AD23-4736-8219-70D6D9B51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ru-RU" altLang="ru-RU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работы лагеря и отряды</a:t>
            </a:r>
          </a:p>
        </p:txBody>
      </p:sp>
      <p:sp>
        <p:nvSpPr>
          <p:cNvPr id="8" name="Содержимое 2">
            <a:extLst>
              <a:ext uri="{FF2B5EF4-FFF2-40B4-BE49-F238E27FC236}">
                <a16:creationId xmlns:a16="http://schemas.microsoft.com/office/drawing/2014/main" id="{E73E14DE-360E-4BC1-BE96-97005776B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80150"/>
          </a:xfrm>
          <a:solidFill>
            <a:schemeClr val="bg1">
              <a:alpha val="61000"/>
            </a:schemeClr>
          </a:solidFill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03.06.2024 – начало лагерной смены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28.06.2024- последний день работы лагеря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66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Лагерь НЕ РАБОТАЕТ 7, </a:t>
            </a:r>
            <a:r>
              <a:rPr lang="en-US" sz="266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sz="266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июня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Лагерь сможет принять 1</a:t>
            </a:r>
            <a:r>
              <a:rPr lang="en-US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человек из них:</a:t>
            </a:r>
            <a:br>
              <a:rPr 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из многодетных семей и 4 из ТЖС!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обычных отряда и 2 плавательных!</a:t>
            </a:r>
          </a:p>
        </p:txBody>
      </p:sp>
    </p:spTree>
    <p:extLst>
      <p:ext uri="{BB962C8B-B14F-4D97-AF65-F5344CB8AC3E}">
        <p14:creationId xmlns:p14="http://schemas.microsoft.com/office/powerpoint/2010/main" val="3654759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F128C0B-EAC2-4D97-B6D1-15A1B1B1F9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D9769D8A-AD23-4736-8219-70D6D9B51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ru-RU" altLang="ru-RU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Плавательные отряды</a:t>
            </a:r>
          </a:p>
        </p:txBody>
      </p:sp>
      <p:sp>
        <p:nvSpPr>
          <p:cNvPr id="8" name="Содержимое 2">
            <a:extLst>
              <a:ext uri="{FF2B5EF4-FFF2-40B4-BE49-F238E27FC236}">
                <a16:creationId xmlns:a16="http://schemas.microsoft.com/office/drawing/2014/main" id="{E73E14DE-360E-4BC1-BE96-97005776B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04184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 плавательные отряды мы сможем принять 46 детей.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должен уметь плавать!</a:t>
            </a:r>
            <a:b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Выходы в бассейн: 6, 10, 14, 17, 20, 26 июня (6 раз за смену)</a:t>
            </a:r>
            <a:b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будут проходить в бассейне по адресу:</a:t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0" u="none" strike="noStrike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i="0" u="none" strike="noStrik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i="0" u="none" strike="noStrike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кт</a:t>
            </a:r>
            <a:r>
              <a:rPr lang="ru-RU" i="0" u="none" strike="noStrik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Машиностроителей, д. 9а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48302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DEBBDDB-9C49-4F93-B2BC-B245761B77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75"/>
            <a:ext cx="12192000" cy="6858000"/>
          </a:xfrm>
          <a:prstGeom prst="rect">
            <a:avLst/>
          </a:prstGeom>
        </p:spPr>
      </p:pic>
      <p:sp>
        <p:nvSpPr>
          <p:cNvPr id="12290" name="Заголовок 1">
            <a:extLst>
              <a:ext uri="{FF2B5EF4-FFF2-40B4-BE49-F238E27FC236}">
                <a16:creationId xmlns:a16="http://schemas.microsoft.com/office/drawing/2014/main" id="{A8509E7F-604C-4D76-9375-83BFD2318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ДНЯ</a:t>
            </a:r>
          </a:p>
        </p:txBody>
      </p:sp>
      <p:sp>
        <p:nvSpPr>
          <p:cNvPr id="6" name="Содержимое 2">
            <a:extLst>
              <a:ext uri="{FF2B5EF4-FFF2-40B4-BE49-F238E27FC236}">
                <a16:creationId xmlns:a16="http://schemas.microsoft.com/office/drawing/2014/main" id="{0787817A-7B56-43E1-B72C-43B72A36C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6430" y="1419734"/>
            <a:ext cx="6947453" cy="452543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8.30</a:t>
            </a:r>
            <a:r>
              <a:rPr lang="ru-RU" sz="2667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приход детей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8.45</a:t>
            </a:r>
            <a:r>
              <a:rPr lang="ru-RU" sz="2667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зарядка, линейка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9.00</a:t>
            </a:r>
            <a:r>
              <a:rPr lang="ru-RU" sz="2667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завтрак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9.30 – 13.00</a:t>
            </a:r>
            <a:r>
              <a:rPr lang="ru-RU" sz="2667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отрядные мероприятия, работа кружков, оздоровительные процедуры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13.00-13.30</a:t>
            </a:r>
            <a:r>
              <a:rPr lang="ru-RU" sz="2667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– обед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13.30-14.30- </a:t>
            </a:r>
            <a:r>
              <a:rPr lang="ru-RU" sz="2667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отрядные мероприятия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14.30- </a:t>
            </a:r>
            <a:r>
              <a:rPr lang="ru-RU" sz="2667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уход домой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ru-RU" sz="2667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D5CBC8B-A0AF-4EA4-B564-5E05949E04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111"/>
            <a:ext cx="12192000" cy="6858000"/>
          </a:xfrm>
          <a:prstGeom prst="rect">
            <a:avLst/>
          </a:prstGeom>
        </p:spPr>
      </p:pic>
      <p:sp>
        <p:nvSpPr>
          <p:cNvPr id="13365" name="Заголовок 1">
            <a:extLst>
              <a:ext uri="{FF2B5EF4-FFF2-40B4-BE49-F238E27FC236}">
                <a16:creationId xmlns:a16="http://schemas.microsoft.com/office/drawing/2014/main" id="{80C20D29-9E5F-4BEB-9292-609A503E9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138734"/>
            <a:ext cx="10972800" cy="1143001"/>
          </a:xfrm>
        </p:spPr>
        <p:txBody>
          <a:bodyPr>
            <a:normAutofit/>
          </a:bodyPr>
          <a:lstStyle/>
          <a:p>
            <a:pPr algn="ctr"/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СЕТКА МЕРОПРИЯТИЙ </a:t>
            </a:r>
          </a:p>
        </p:txBody>
      </p:sp>
      <p:graphicFrame>
        <p:nvGraphicFramePr>
          <p:cNvPr id="5" name="Таблица 6">
            <a:extLst>
              <a:ext uri="{FF2B5EF4-FFF2-40B4-BE49-F238E27FC236}">
                <a16:creationId xmlns:a16="http://schemas.microsoft.com/office/drawing/2014/main" id="{02672613-5EA5-A0B0-B02B-CCEE4548D1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9490773"/>
              </p:ext>
            </p:extLst>
          </p:nvPr>
        </p:nvGraphicFramePr>
        <p:xfrm>
          <a:off x="410817" y="681990"/>
          <a:ext cx="11370365" cy="5741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4073">
                  <a:extLst>
                    <a:ext uri="{9D8B030D-6E8A-4147-A177-3AD203B41FA5}">
                      <a16:colId xmlns:a16="http://schemas.microsoft.com/office/drawing/2014/main" val="4282930797"/>
                    </a:ext>
                  </a:extLst>
                </a:gridCol>
                <a:gridCol w="2274073">
                  <a:extLst>
                    <a:ext uri="{9D8B030D-6E8A-4147-A177-3AD203B41FA5}">
                      <a16:colId xmlns:a16="http://schemas.microsoft.com/office/drawing/2014/main" val="1017714359"/>
                    </a:ext>
                  </a:extLst>
                </a:gridCol>
                <a:gridCol w="2274073">
                  <a:extLst>
                    <a:ext uri="{9D8B030D-6E8A-4147-A177-3AD203B41FA5}">
                      <a16:colId xmlns:a16="http://schemas.microsoft.com/office/drawing/2014/main" val="2563599793"/>
                    </a:ext>
                  </a:extLst>
                </a:gridCol>
                <a:gridCol w="2274073">
                  <a:extLst>
                    <a:ext uri="{9D8B030D-6E8A-4147-A177-3AD203B41FA5}">
                      <a16:colId xmlns:a16="http://schemas.microsoft.com/office/drawing/2014/main" val="1293307561"/>
                    </a:ext>
                  </a:extLst>
                </a:gridCol>
                <a:gridCol w="2274073">
                  <a:extLst>
                    <a:ext uri="{9D8B030D-6E8A-4147-A177-3AD203B41FA5}">
                      <a16:colId xmlns:a16="http://schemas.microsoft.com/office/drawing/2014/main" val="1147997520"/>
                    </a:ext>
                  </a:extLst>
                </a:gridCol>
              </a:tblGrid>
              <a:tr h="3814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Понедельник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Вторник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Пятница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4906432"/>
                  </a:ext>
                </a:extLst>
              </a:tr>
              <a:tr h="1332068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Игровая программа «Путешествие в мир чудес»</a:t>
                      </a:r>
                      <a:b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рублей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ВЫХОД в </a:t>
                      </a:r>
                      <a:r>
                        <a:rPr lang="ru-RU" sz="16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Киноформат</a:t>
                      </a:r>
                      <a:b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рублей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 на сплочение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 рублей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Лагерь не работает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751237"/>
                  </a:ext>
                </a:extLst>
              </a:tr>
              <a:tr h="1332068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 с элементами Форт Боярда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рублей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Лазертаг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 рублей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Лагерь не работает</a:t>
                      </a: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ВЫЕЗД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Зоопарк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 рублей + автобус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Игровая программа «О, фокус!»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рублей</a:t>
                      </a: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219416"/>
                  </a:ext>
                </a:extLst>
              </a:tr>
              <a:tr h="1281699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Очки виртуальной реальности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 рублей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Световое шоу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рублей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ВЫЕЗД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Музей истории города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 рублей+ автобус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637919"/>
                  </a:ext>
                </a:extLst>
              </a:tr>
              <a:tr h="141382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Капелла </a:t>
                      </a:r>
                      <a:r>
                        <a:rPr lang="ru-RU" sz="16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Ярославия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«Остров сокровищ»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рублей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ВЫЕЗД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Парк Забава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 рублей+ автобус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ВЫХОД в </a:t>
                      </a:r>
                      <a:r>
                        <a:rPr lang="ru-RU" sz="16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Киноформат</a:t>
                      </a:r>
                      <a:b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рублей</a:t>
                      </a: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Игровая программа «Звонкое лето»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 </a:t>
                      </a:r>
                      <a:r>
                        <a:rPr lang="ru-RU" sz="16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реблей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18314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6D35186-9E1C-4355-926B-0BFA0E4E61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75"/>
            <a:ext cx="12192000" cy="6858000"/>
          </a:xfrm>
          <a:prstGeom prst="rect">
            <a:avLst/>
          </a:prstGeom>
        </p:spPr>
      </p:pic>
      <p:sp>
        <p:nvSpPr>
          <p:cNvPr id="14338" name="Заголовок 1">
            <a:extLst>
              <a:ext uri="{FF2B5EF4-FFF2-40B4-BE49-F238E27FC236}">
                <a16:creationId xmlns:a16="http://schemas.microsoft.com/office/drawing/2014/main" id="{FC5FE791-CC1D-4886-846E-5C4598A1A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</a:p>
        </p:txBody>
      </p:sp>
      <p:sp>
        <p:nvSpPr>
          <p:cNvPr id="14339" name="Содержимое 2">
            <a:extLst>
              <a:ext uri="{FF2B5EF4-FFF2-40B4-BE49-F238E27FC236}">
                <a16:creationId xmlns:a16="http://schemas.microsoft.com/office/drawing/2014/main" id="{49A83C99-1CE1-4EAD-9AE9-8375679DF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8168"/>
            <a:ext cx="10972800" cy="4157684"/>
          </a:xfrm>
          <a:solidFill>
            <a:schemeClr val="lt1">
              <a:alpha val="84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 в день: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207 рублей = 58,5(областной бюджет)+65 рубля(городской бюджет)+ </a:t>
            </a:r>
            <a:b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+6,5 (софинансирование ГБ)+</a:t>
            </a: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 (РОДИТЕЛИ)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Итого: 1386 рублей с человека за 18 дней*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alt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исключением детей ТЖС и из многодетных семей</a:t>
            </a:r>
            <a:endParaRPr lang="ru-RU" alt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alt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Иные расходы (из расчета на одного ребенка):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Культурно-массовые расходы </a:t>
            </a: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(мероприятия, канцелярские товары, гигиенические принадлежности, призовой фонд):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6500 рублей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Бассейн</a:t>
            </a: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2100 рублей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6D35186-9E1C-4355-926B-0BFA0E4E61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338" name="Заголовок 1">
            <a:extLst>
              <a:ext uri="{FF2B5EF4-FFF2-40B4-BE49-F238E27FC236}">
                <a16:creationId xmlns:a16="http://schemas.microsoft.com/office/drawing/2014/main" id="{FC5FE791-CC1D-4886-846E-5C4598A1A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825" y="116647"/>
            <a:ext cx="10515600" cy="828369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altLang="ru-RU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ТЖС</a:t>
            </a: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93436394-C384-C67C-1C02-7D4B02B54F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5496431"/>
              </p:ext>
            </p:extLst>
          </p:nvPr>
        </p:nvGraphicFramePr>
        <p:xfrm>
          <a:off x="208722" y="945016"/>
          <a:ext cx="11787807" cy="566926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108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9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713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трудной жизненной ситуации</a:t>
                      </a:r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Подтверждающие документы</a:t>
                      </a:r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427"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Ребенок, находящийся без попечения родителей</a:t>
                      </a:r>
                    </a:p>
                    <a:p>
                      <a:pPr algn="just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Копия решения органа опеки и попечительства об установлении опеки или попечительства или копия договора о передаче ребенка (детей) на воспитание в приемную семью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1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Ребенок-инвалид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Справка из учреждения здравоохранения об инвалидности 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19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Ребенок, проживающий в малоимущей семье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Справка из территориального отдела по социальной поддержке населения и охране труда о признании семьи малоимущей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1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 из семьи беженцев и вынужденных переселенцев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Справка из  миграционной службы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58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Дети, в отношении которых совершены насильственные преступления (причинение вреда здоровью, истязание, изнасилование и другие)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Копия решения суда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0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 с ограниченными возможностями здоровья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Копия заключения психолого-медико- педагогической комиссии </a:t>
                      </a: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407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Участники СВО</a:t>
                      </a:r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Ходатайство образовательного учреждения со справкой из военкомата предоставляется</a:t>
                      </a:r>
                      <a:r>
                        <a:rPr lang="ru-RU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департамент образования для рассмотрения на городской комиссии по организации отдыха. Выдается выписка из протокола.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120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F128C0B-EAC2-4D97-B6D1-15A1B1B1F9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Текст 10">
            <a:extLst>
              <a:ext uri="{FF2B5EF4-FFF2-40B4-BE49-F238E27FC236}">
                <a16:creationId xmlns:a16="http://schemas.microsoft.com/office/drawing/2014/main" id="{6DBB041A-BEC9-4650-8D79-9F7C68949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4873" y="288235"/>
            <a:ext cx="5157787" cy="616434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ОБЫЧНЫЙ ОТРЯД</a:t>
            </a:r>
          </a:p>
        </p:txBody>
      </p:sp>
      <p:sp>
        <p:nvSpPr>
          <p:cNvPr id="12" name="Объект 11">
            <a:extLst>
              <a:ext uri="{FF2B5EF4-FFF2-40B4-BE49-F238E27FC236}">
                <a16:creationId xmlns:a16="http://schemas.microsoft.com/office/drawing/2014/main" id="{19A0A955-04B5-443F-B2A0-24D6611A98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4874" y="1004060"/>
            <a:ext cx="5157787" cy="3279705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Культурно-массовые расходы (мероприятия, канцелярские товары, гигиенические принадлежности, призовой фонд): </a:t>
            </a:r>
            <a:r>
              <a:rPr lang="ru-RU" alt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6500 рублей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+питание: </a:t>
            </a:r>
            <a:r>
              <a:rPr lang="ru-RU" alt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1386*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alt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ИТОГО: 7886</a:t>
            </a:r>
            <a:endParaRPr lang="ru-RU" alt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0230736-C883-4623-BA68-BB94D649AB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288235"/>
            <a:ext cx="5183188" cy="616435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ПЛАВАТЕЛЬНЫЙ ОТРЯД</a:t>
            </a:r>
          </a:p>
        </p:txBody>
      </p:sp>
      <p:sp>
        <p:nvSpPr>
          <p:cNvPr id="14" name="Объект 13">
            <a:extLst>
              <a:ext uri="{FF2B5EF4-FFF2-40B4-BE49-F238E27FC236}">
                <a16:creationId xmlns:a16="http://schemas.microsoft.com/office/drawing/2014/main" id="{9A0CFCB4-71A5-4334-8531-7ADD02F0DF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1004060"/>
            <a:ext cx="5183188" cy="3428792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Культурно-массовые расходы (мероприятия, канцелярские товары, гигиенические принадлежности, призовой фонд): </a:t>
            </a:r>
            <a:r>
              <a:rPr lang="ru-RU" alt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6500 рублей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бассейн :</a:t>
            </a: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ru-RU" alt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 рублей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питание: </a:t>
            </a:r>
            <a:r>
              <a:rPr lang="ru-RU" alt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1386*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alt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ИТОГО: 9986</a:t>
            </a:r>
            <a:endParaRPr lang="ru-RU" alt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alt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8D09DCC-AF67-4C91-A1BE-4B29CA9BDC1F}"/>
              </a:ext>
            </a:extLst>
          </p:cNvPr>
          <p:cNvSpPr txBox="1"/>
          <p:nvPr/>
        </p:nvSpPr>
        <p:spPr>
          <a:xfrm>
            <a:off x="2930387" y="4432852"/>
            <a:ext cx="6331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За исключением детей ТЖС и из многодетных семей</a:t>
            </a:r>
          </a:p>
        </p:txBody>
      </p:sp>
    </p:spTree>
    <p:extLst>
      <p:ext uri="{BB962C8B-B14F-4D97-AF65-F5344CB8AC3E}">
        <p14:creationId xmlns:p14="http://schemas.microsoft.com/office/powerpoint/2010/main" val="15815836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7652</TotalTime>
  <Words>702</Words>
  <Application>Microsoft Office PowerPoint</Application>
  <PresentationFormat>Широкоэкранный</PresentationFormat>
  <Paragraphs>131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Monotype Corsiva</vt:lpstr>
      <vt:lpstr>Times New Roman</vt:lpstr>
      <vt:lpstr>Тема Office</vt:lpstr>
      <vt:lpstr>Городской оздоровительный лагерь «Солнышко»</vt:lpstr>
      <vt:lpstr>Важная информация</vt:lpstr>
      <vt:lpstr>Сроки работы лагеря и отряды</vt:lpstr>
      <vt:lpstr>Плавательные отряды</vt:lpstr>
      <vt:lpstr>РЕЖИМ ДНЯ</vt:lpstr>
      <vt:lpstr>СЕТКА МЕРОПРИЯТИЙ </vt:lpstr>
      <vt:lpstr>РАСХОДЫ</vt:lpstr>
      <vt:lpstr>ТЖС</vt:lpstr>
      <vt:lpstr>Презентация PowerPoint</vt:lpstr>
      <vt:lpstr>ИТОГИ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Городской оздоровительный лагерь «Солнышко»</dc:title>
  <dc:creator>48 Школа</dc:creator>
  <cp:lastModifiedBy>User</cp:lastModifiedBy>
  <cp:revision>14</cp:revision>
  <dcterms:created xsi:type="dcterms:W3CDTF">2022-04-20T12:43:40Z</dcterms:created>
  <dcterms:modified xsi:type="dcterms:W3CDTF">2024-05-28T10:30:32Z</dcterms:modified>
</cp:coreProperties>
</file>